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8"/>
  </p:notesMasterIdLst>
  <p:handoutMasterIdLst>
    <p:handoutMasterId r:id="rId9"/>
  </p:handoutMasterIdLst>
  <p:sldIdLst>
    <p:sldId id="303" r:id="rId2"/>
    <p:sldId id="1135" r:id="rId3"/>
    <p:sldId id="1140" r:id="rId4"/>
    <p:sldId id="1137" r:id="rId5"/>
    <p:sldId id="1138" r:id="rId6"/>
    <p:sldId id="866" r:id="rId7"/>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06-10-2219_Puneet Jain" initials="PKJ" lastIdx="1" clrIdx="0">
    <p:extLst>
      <p:ext uri="{19B8F6BF-5375-455C-9EA6-DF929625EA0E}">
        <p15:presenceInfo xmlns:p15="http://schemas.microsoft.com/office/powerpoint/2012/main" userId="06-10-2219_Puneet Ja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FF3300"/>
    <a:srgbClr val="62A14D"/>
    <a:srgbClr val="E9EDF4"/>
    <a:srgbClr val="000000"/>
    <a:srgbClr val="C6D254"/>
    <a:srgbClr val="72AF2F"/>
    <a:srgbClr val="5C88D0"/>
    <a:srgbClr val="2A6EA8"/>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6" d="100"/>
          <a:sy n="106" d="100"/>
        </p:scale>
        <p:origin x="936" y="102"/>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66" d="100"/>
          <a:sy n="66" d="100"/>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6/7/2023</a:t>
            </a:fld>
            <a:endParaRPr 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6/7/2023</a:t>
            </a:fld>
            <a:endParaRPr lang="en-US"/>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2104670-74C2-4A6C-A838-B3BB595D87DD}" type="slidenum">
              <a:rPr lang="en-GB" altLang="en-US" smtClean="0"/>
              <a:pPr>
                <a:spcBef>
                  <a:spcPct val="0"/>
                </a:spcBef>
              </a:pPr>
              <a:t>1</a:t>
            </a:fld>
            <a:endParaRPr lang="en-GB" altLang="en-US"/>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648913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5</a:t>
            </a:fld>
            <a:endParaRPr lang="en-GB" altLang="en-US"/>
          </a:p>
        </p:txBody>
      </p:sp>
    </p:spTree>
    <p:extLst>
      <p:ext uri="{BB962C8B-B14F-4D97-AF65-F5344CB8AC3E}">
        <p14:creationId xmlns:p14="http://schemas.microsoft.com/office/powerpoint/2010/main" val="16346725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sz="1200" b="1" kern="1200" dirty="0">
                <a:solidFill>
                  <a:schemeClr val="tx1"/>
                </a:solidFill>
                <a:latin typeface="Arial "/>
                <a:ea typeface="+mn-ea"/>
                <a:cs typeface="Arial" panose="020B0604020202020204" pitchFamily="34" charset="0"/>
              </a:rPr>
              <a:t>3GPP TSG SA Meeting #100</a:t>
            </a:r>
          </a:p>
          <a:p>
            <a:r>
              <a:rPr lang="de-DE" sz="1200" b="1" kern="1200" dirty="0">
                <a:solidFill>
                  <a:schemeClr val="tx1"/>
                </a:solidFill>
                <a:latin typeface="Arial "/>
                <a:ea typeface="+mn-ea"/>
                <a:cs typeface="Arial" panose="020B0604020202020204" pitchFamily="34" charset="0"/>
              </a:rPr>
              <a:t>12 – 16 June 2023, Taipei</a:t>
            </a:r>
            <a:endParaRPr lang="sv-SE" altLang="en-US" sz="1200" b="1" kern="1200" dirty="0">
              <a:solidFill>
                <a:schemeClr val="tx1"/>
              </a:solidFill>
              <a:latin typeface="Arial "/>
              <a:ea typeface="+mn-ea"/>
              <a:cs typeface="Arial" panose="020B0604020202020204" pitchFamily="34" charset="0"/>
            </a:endParaRPr>
          </a:p>
        </p:txBody>
      </p:sp>
      <p:sp>
        <p:nvSpPr>
          <p:cNvPr id="5" name="Text Box 13"/>
          <p:cNvSpPr txBox="1">
            <a:spLocks noChangeArrowheads="1"/>
          </p:cNvSpPr>
          <p:nvPr userDrawn="1"/>
        </p:nvSpPr>
        <p:spPr bwMode="auto">
          <a:xfrm>
            <a:off x="5604543" y="324480"/>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SP-230720</a:t>
            </a:r>
            <a:endParaRPr lang="en-GB" altLang="en-US" sz="1400" b="1" dirty="0">
              <a:solidFill>
                <a:schemeClr val="bg2"/>
              </a:solidFill>
            </a:endParaRPr>
          </a:p>
        </p:txBody>
      </p:sp>
      <p:sp>
        <p:nvSpPr>
          <p:cNvPr id="2" name="Title 1"/>
          <p:cNvSpPr>
            <a:spLocks noGrp="1"/>
          </p:cNvSpPr>
          <p:nvPr>
            <p:ph type="ctrTitle"/>
          </p:nvPr>
        </p:nvSpPr>
        <p:spPr>
          <a:xfrm>
            <a:off x="685800" y="2130426"/>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b="1" dirty="0">
                <a:solidFill>
                  <a:schemeClr val="bg1"/>
                </a:solidFill>
              </a:rPr>
              <a:t>SP-230720</a:t>
            </a:r>
            <a:r>
              <a:rPr lang="en-GB" altLang="de-DE" sz="1200" dirty="0">
                <a:solidFill>
                  <a:schemeClr val="bg1"/>
                </a:solidFill>
              </a:rPr>
              <a:t>: TSG SA#100, </a:t>
            </a:r>
            <a:r>
              <a:rPr lang="en-US" altLang="de-DE" sz="1200" dirty="0">
                <a:solidFill>
                  <a:schemeClr val="bg1"/>
                </a:solidFill>
              </a:rPr>
              <a:t>12 – 16 June 2023</a:t>
            </a:r>
            <a:endParaRPr lang="en-GB" altLang="de-DE" sz="1200" dirty="0">
              <a:solidFill>
                <a:schemeClr val="bg1"/>
              </a:solidFill>
            </a:endParaRPr>
          </a:p>
          <a:p>
            <a:pPr>
              <a:defRPr/>
            </a:pPr>
            <a:endParaRPr lang="en-GB" sz="1200" spc="3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a:p>
          <a:p>
            <a:pPr>
              <a:defRPr/>
            </a:pPr>
            <a:endParaRPr lang="en-GB" altLang="en-US"/>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a:solidFill>
                  <a:schemeClr val="bg1"/>
                </a:solidFill>
              </a:rPr>
              <a:t>© 3GPP 2012</a:t>
            </a:r>
            <a:endParaRPr lang="en-GB" altLang="en-US"/>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a:t>© 3GPP 2023</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mailto:puneet.jain@intel.com" TargetMode="External"/><Relationship Id="rId2" Type="http://schemas.openxmlformats.org/officeDocument/2006/relationships/image" Target="../media/image3.jpe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hyperlink" Target="http://www.3gpp.or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1371600" y="4376421"/>
            <a:ext cx="6400800" cy="1633203"/>
          </a:xfrm>
        </p:spPr>
        <p:txBody>
          <a:bodyPr/>
          <a:lstStyle/>
          <a:p>
            <a:pPr marL="0" indent="0" algn="ctr" eaLnBrk="1" hangingPunct="1">
              <a:buFontTx/>
              <a:buNone/>
            </a:pPr>
            <a:r>
              <a:rPr lang="fr-FR" altLang="de-DE" dirty="0">
                <a:effectLst>
                  <a:outerShdw blurRad="38100" dist="38100" dir="2700000" algn="tl">
                    <a:srgbClr val="000000">
                      <a:alpha val="43137"/>
                    </a:srgbClr>
                  </a:outerShdw>
                </a:effectLst>
              </a:rPr>
              <a:t>Puneet Jain </a:t>
            </a:r>
          </a:p>
          <a:p>
            <a:pPr marL="0" indent="0" algn="ctr" eaLnBrk="1" hangingPunct="1">
              <a:buFontTx/>
              <a:buNone/>
            </a:pPr>
            <a:r>
              <a:rPr lang="fr-FR" altLang="de-DE" dirty="0">
                <a:effectLst>
                  <a:outerShdw blurRad="38100" dist="38100" dir="2700000" algn="tl">
                    <a:srgbClr val="000000">
                      <a:alpha val="43137"/>
                    </a:srgbClr>
                  </a:outerShdw>
                </a:effectLst>
              </a:rPr>
              <a:t>SA Chair</a:t>
            </a:r>
          </a:p>
        </p:txBody>
      </p:sp>
      <p:sp>
        <p:nvSpPr>
          <p:cNvPr id="7" name="Text Box 63"/>
          <p:cNvSpPr txBox="1">
            <a:spLocks noChangeArrowheads="1"/>
          </p:cNvSpPr>
          <p:nvPr/>
        </p:nvSpPr>
        <p:spPr bwMode="auto">
          <a:xfrm>
            <a:off x="1439501" y="1575654"/>
            <a:ext cx="6111090" cy="2800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GB" sz="5200" b="1" dirty="0">
                <a:solidFill>
                  <a:srgbClr val="FF3300"/>
                </a:solidFill>
                <a:effectLst>
                  <a:outerShdw blurRad="38100" dist="38100" dir="2700000" algn="tl">
                    <a:srgbClr val="C0C0C0"/>
                  </a:outerShdw>
                </a:effectLst>
                <a:latin typeface="Calibri" pitchFamily="34" charset="0"/>
              </a:rPr>
              <a:t>SA Rel-19 Content Definition Process and Proposals</a:t>
            </a:r>
            <a:br>
              <a:rPr lang="en-GB" sz="3200" dirty="0">
                <a:solidFill>
                  <a:srgbClr val="FF3300"/>
                </a:solidFill>
                <a:effectLst>
                  <a:outerShdw blurRad="38100" dist="38100" dir="2700000" algn="tl">
                    <a:srgbClr val="C0C0C0"/>
                  </a:outerShdw>
                </a:effectLst>
                <a:latin typeface="Calibri" pitchFamily="34" charset="0"/>
              </a:rPr>
            </a:br>
            <a:endParaRPr lang="en-US" sz="2000" dirty="0">
              <a:solidFill>
                <a:srgbClr val="948A54"/>
              </a:solidFill>
              <a:effectLst>
                <a:outerShdw blurRad="38100" dist="38100" dir="2700000" algn="tl">
                  <a:srgbClr val="C0C0C0"/>
                </a:outerShdw>
              </a:effectLst>
              <a:latin typeface="Calibri"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Straight Connector 114">
            <a:extLst>
              <a:ext uri="{FF2B5EF4-FFF2-40B4-BE49-F238E27FC236}">
                <a16:creationId xmlns:a16="http://schemas.microsoft.com/office/drawing/2014/main" id="{C6EF3036-DE08-85CE-76E5-5F9EAB20A1BD}"/>
              </a:ext>
            </a:extLst>
          </p:cNvPr>
          <p:cNvCxnSpPr>
            <a:cxnSpLocks noChangeShapeType="1"/>
          </p:cNvCxnSpPr>
          <p:nvPr/>
        </p:nvCxnSpPr>
        <p:spPr bwMode="auto">
          <a:xfrm>
            <a:off x="874241" y="1935164"/>
            <a:ext cx="0" cy="3806825"/>
          </a:xfrm>
          <a:prstGeom prst="line">
            <a:avLst/>
          </a:prstGeom>
          <a:noFill/>
          <a:ln w="9525" algn="ctr">
            <a:solidFill>
              <a:schemeClr val="accent3"/>
            </a:solidFill>
            <a:prstDash val="dash"/>
            <a:round/>
            <a:headEnd/>
            <a:tailEnd/>
          </a:ln>
        </p:spPr>
      </p:cxnSp>
      <p:cxnSp>
        <p:nvCxnSpPr>
          <p:cNvPr id="6" name="Straight Connector 114">
            <a:extLst>
              <a:ext uri="{FF2B5EF4-FFF2-40B4-BE49-F238E27FC236}">
                <a16:creationId xmlns:a16="http://schemas.microsoft.com/office/drawing/2014/main" id="{A54E6831-227B-6506-FFB2-53B7D714B02E}"/>
              </a:ext>
            </a:extLst>
          </p:cNvPr>
          <p:cNvCxnSpPr>
            <a:cxnSpLocks noChangeShapeType="1"/>
          </p:cNvCxnSpPr>
          <p:nvPr/>
        </p:nvCxnSpPr>
        <p:spPr bwMode="auto">
          <a:xfrm>
            <a:off x="875860" y="1985509"/>
            <a:ext cx="3175" cy="3805237"/>
          </a:xfrm>
          <a:prstGeom prst="line">
            <a:avLst/>
          </a:prstGeom>
          <a:ln>
            <a:headEnd/>
            <a:tailEnd/>
          </a:ln>
        </p:spPr>
        <p:style>
          <a:lnRef idx="3">
            <a:schemeClr val="accent2"/>
          </a:lnRef>
          <a:fillRef idx="0">
            <a:schemeClr val="accent2"/>
          </a:fillRef>
          <a:effectRef idx="2">
            <a:schemeClr val="accent2"/>
          </a:effectRef>
          <a:fontRef idx="minor">
            <a:schemeClr val="tx1"/>
          </a:fontRef>
        </p:style>
      </p:cxnSp>
      <p:cxnSp>
        <p:nvCxnSpPr>
          <p:cNvPr id="20" name="Straight Connector 19">
            <a:extLst>
              <a:ext uri="{FF2B5EF4-FFF2-40B4-BE49-F238E27FC236}">
                <a16:creationId xmlns:a16="http://schemas.microsoft.com/office/drawing/2014/main" id="{CD09DAD2-7A6D-8F04-DD2D-7656B0835144}"/>
              </a:ext>
            </a:extLst>
          </p:cNvPr>
          <p:cNvCxnSpPr>
            <a:cxnSpLocks/>
          </p:cNvCxnSpPr>
          <p:nvPr/>
        </p:nvCxnSpPr>
        <p:spPr bwMode="auto">
          <a:xfrm>
            <a:off x="1" y="1587500"/>
            <a:ext cx="8666163" cy="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266" name="Straight Connector 114">
            <a:extLst>
              <a:ext uri="{FF2B5EF4-FFF2-40B4-BE49-F238E27FC236}">
                <a16:creationId xmlns:a16="http://schemas.microsoft.com/office/drawing/2014/main" id="{DC6D4FDE-7441-3EF9-51E3-EAACD8A81460}"/>
              </a:ext>
            </a:extLst>
          </p:cNvPr>
          <p:cNvCxnSpPr>
            <a:cxnSpLocks noChangeShapeType="1"/>
          </p:cNvCxnSpPr>
          <p:nvPr/>
        </p:nvCxnSpPr>
        <p:spPr bwMode="auto">
          <a:xfrm>
            <a:off x="7491413" y="2039938"/>
            <a:ext cx="0" cy="3624262"/>
          </a:xfrm>
          <a:prstGeom prst="line">
            <a:avLst/>
          </a:prstGeom>
          <a:noFill/>
          <a:ln w="28575" algn="ctr">
            <a:solidFill>
              <a:schemeClr val="accent3"/>
            </a:solidFill>
            <a:round/>
            <a:headEnd/>
            <a:tailEnd/>
          </a:ln>
        </p:spPr>
      </p:cxnSp>
      <p:cxnSp>
        <p:nvCxnSpPr>
          <p:cNvPr id="9273" name="Straight Connector 114">
            <a:extLst>
              <a:ext uri="{FF2B5EF4-FFF2-40B4-BE49-F238E27FC236}">
                <a16:creationId xmlns:a16="http://schemas.microsoft.com/office/drawing/2014/main" id="{B465211A-1029-3984-862A-00D5ADB1F04F}"/>
              </a:ext>
            </a:extLst>
          </p:cNvPr>
          <p:cNvCxnSpPr>
            <a:cxnSpLocks noChangeShapeType="1"/>
          </p:cNvCxnSpPr>
          <p:nvPr/>
        </p:nvCxnSpPr>
        <p:spPr bwMode="auto">
          <a:xfrm>
            <a:off x="4772025" y="2000250"/>
            <a:ext cx="0" cy="3663950"/>
          </a:xfrm>
          <a:prstGeom prst="line">
            <a:avLst/>
          </a:prstGeom>
          <a:noFill/>
          <a:ln w="28575" algn="ctr">
            <a:solidFill>
              <a:schemeClr val="accent3"/>
            </a:solidFill>
            <a:round/>
            <a:headEnd/>
            <a:tailEnd/>
          </a:ln>
        </p:spPr>
      </p:cxnSp>
      <p:cxnSp>
        <p:nvCxnSpPr>
          <p:cNvPr id="9298" name="Straight Connector 114">
            <a:extLst>
              <a:ext uri="{FF2B5EF4-FFF2-40B4-BE49-F238E27FC236}">
                <a16:creationId xmlns:a16="http://schemas.microsoft.com/office/drawing/2014/main" id="{4062F56C-96A3-7534-48AF-DB2D47D808F3}"/>
              </a:ext>
            </a:extLst>
          </p:cNvPr>
          <p:cNvCxnSpPr>
            <a:cxnSpLocks noChangeShapeType="1"/>
          </p:cNvCxnSpPr>
          <p:nvPr/>
        </p:nvCxnSpPr>
        <p:spPr bwMode="auto">
          <a:xfrm flipH="1">
            <a:off x="2028825" y="2001838"/>
            <a:ext cx="14288" cy="3662362"/>
          </a:xfrm>
          <a:prstGeom prst="line">
            <a:avLst/>
          </a:prstGeom>
          <a:noFill/>
          <a:ln w="28575" algn="ctr">
            <a:solidFill>
              <a:schemeClr val="accent3"/>
            </a:solidFill>
            <a:round/>
            <a:headEnd/>
            <a:tailEnd/>
          </a:ln>
        </p:spPr>
      </p:cxnSp>
      <p:sp>
        <p:nvSpPr>
          <p:cNvPr id="6151" name="TextBox 86">
            <a:extLst>
              <a:ext uri="{FF2B5EF4-FFF2-40B4-BE49-F238E27FC236}">
                <a16:creationId xmlns:a16="http://schemas.microsoft.com/office/drawing/2014/main" id="{82FB2F4D-0A09-F1BE-B97B-9A5C94D7EC61}"/>
              </a:ext>
            </a:extLst>
          </p:cNvPr>
          <p:cNvSpPr txBox="1">
            <a:spLocks noChangeArrowheads="1"/>
          </p:cNvSpPr>
          <p:nvPr/>
        </p:nvSpPr>
        <p:spPr bwMode="auto">
          <a:xfrm>
            <a:off x="1177925" y="1701801"/>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TSG#101</a:t>
            </a:r>
          </a:p>
        </p:txBody>
      </p:sp>
      <p:cxnSp>
        <p:nvCxnSpPr>
          <p:cNvPr id="9263" name="Straight Connector 115">
            <a:extLst>
              <a:ext uri="{FF2B5EF4-FFF2-40B4-BE49-F238E27FC236}">
                <a16:creationId xmlns:a16="http://schemas.microsoft.com/office/drawing/2014/main" id="{3A42794B-75B3-2C5E-9FCD-23026C332006}"/>
              </a:ext>
            </a:extLst>
          </p:cNvPr>
          <p:cNvCxnSpPr>
            <a:cxnSpLocks noChangeShapeType="1"/>
          </p:cNvCxnSpPr>
          <p:nvPr/>
        </p:nvCxnSpPr>
        <p:spPr bwMode="auto">
          <a:xfrm>
            <a:off x="2716213" y="2039939"/>
            <a:ext cx="0" cy="3724275"/>
          </a:xfrm>
          <a:prstGeom prst="line">
            <a:avLst/>
          </a:prstGeom>
          <a:noFill/>
          <a:ln w="9525" algn="ctr">
            <a:solidFill>
              <a:schemeClr val="accent3"/>
            </a:solidFill>
            <a:prstDash val="dash"/>
            <a:round/>
            <a:headEnd/>
            <a:tailEnd/>
          </a:ln>
        </p:spPr>
      </p:cxnSp>
      <p:cxnSp>
        <p:nvCxnSpPr>
          <p:cNvPr id="9264" name="Straight Connector 114">
            <a:extLst>
              <a:ext uri="{FF2B5EF4-FFF2-40B4-BE49-F238E27FC236}">
                <a16:creationId xmlns:a16="http://schemas.microsoft.com/office/drawing/2014/main" id="{0F81156B-4D80-3E24-A219-1CA031C2CF73}"/>
              </a:ext>
            </a:extLst>
          </p:cNvPr>
          <p:cNvCxnSpPr>
            <a:cxnSpLocks noChangeShapeType="1"/>
          </p:cNvCxnSpPr>
          <p:nvPr/>
        </p:nvCxnSpPr>
        <p:spPr bwMode="auto">
          <a:xfrm>
            <a:off x="293688" y="2063750"/>
            <a:ext cx="0" cy="3803650"/>
          </a:xfrm>
          <a:prstGeom prst="line">
            <a:avLst/>
          </a:prstGeom>
          <a:noFill/>
          <a:ln w="9525" algn="ctr">
            <a:solidFill>
              <a:schemeClr val="accent3"/>
            </a:solidFill>
            <a:prstDash val="dash"/>
            <a:round/>
            <a:headEnd/>
            <a:tailEnd/>
          </a:ln>
        </p:spPr>
      </p:cxnSp>
      <p:cxnSp>
        <p:nvCxnSpPr>
          <p:cNvPr id="9265" name="Straight Connector 114">
            <a:extLst>
              <a:ext uri="{FF2B5EF4-FFF2-40B4-BE49-F238E27FC236}">
                <a16:creationId xmlns:a16="http://schemas.microsoft.com/office/drawing/2014/main" id="{BC02EECF-289D-3E59-9EC9-B0DFB537B255}"/>
              </a:ext>
            </a:extLst>
          </p:cNvPr>
          <p:cNvCxnSpPr>
            <a:cxnSpLocks noChangeShapeType="1"/>
          </p:cNvCxnSpPr>
          <p:nvPr/>
        </p:nvCxnSpPr>
        <p:spPr bwMode="auto">
          <a:xfrm>
            <a:off x="1442567" y="2063750"/>
            <a:ext cx="0" cy="3724275"/>
          </a:xfrm>
          <a:prstGeom prst="line">
            <a:avLst/>
          </a:prstGeom>
          <a:noFill/>
          <a:ln w="9525" algn="ctr">
            <a:solidFill>
              <a:schemeClr val="accent3"/>
            </a:solidFill>
            <a:prstDash val="dash"/>
            <a:round/>
            <a:headEnd/>
            <a:tailEnd/>
          </a:ln>
        </p:spPr>
      </p:cxnSp>
      <p:cxnSp>
        <p:nvCxnSpPr>
          <p:cNvPr id="9267" name="Straight Connector 114">
            <a:extLst>
              <a:ext uri="{FF2B5EF4-FFF2-40B4-BE49-F238E27FC236}">
                <a16:creationId xmlns:a16="http://schemas.microsoft.com/office/drawing/2014/main" id="{FED55689-65EB-FCB9-93ED-98FA11DBE02F}"/>
              </a:ext>
            </a:extLst>
          </p:cNvPr>
          <p:cNvCxnSpPr>
            <a:cxnSpLocks noChangeShapeType="1"/>
          </p:cNvCxnSpPr>
          <p:nvPr/>
        </p:nvCxnSpPr>
        <p:spPr bwMode="auto">
          <a:xfrm>
            <a:off x="8069263" y="2039939"/>
            <a:ext cx="0" cy="3806825"/>
          </a:xfrm>
          <a:prstGeom prst="line">
            <a:avLst/>
          </a:prstGeom>
          <a:noFill/>
          <a:ln w="9525" algn="ctr">
            <a:solidFill>
              <a:schemeClr val="accent3"/>
            </a:solidFill>
            <a:prstDash val="dash"/>
            <a:round/>
            <a:headEnd/>
            <a:tailEnd/>
          </a:ln>
        </p:spPr>
      </p:cxnSp>
      <p:cxnSp>
        <p:nvCxnSpPr>
          <p:cNvPr id="9268" name="Straight Connector 114">
            <a:extLst>
              <a:ext uri="{FF2B5EF4-FFF2-40B4-BE49-F238E27FC236}">
                <a16:creationId xmlns:a16="http://schemas.microsoft.com/office/drawing/2014/main" id="{465DC557-3B6C-367B-98F8-DE8B7C5D8C64}"/>
              </a:ext>
            </a:extLst>
          </p:cNvPr>
          <p:cNvCxnSpPr>
            <a:cxnSpLocks noChangeShapeType="1"/>
          </p:cNvCxnSpPr>
          <p:nvPr/>
        </p:nvCxnSpPr>
        <p:spPr bwMode="auto">
          <a:xfrm>
            <a:off x="6826250" y="2039938"/>
            <a:ext cx="0" cy="3752850"/>
          </a:xfrm>
          <a:prstGeom prst="line">
            <a:avLst/>
          </a:prstGeom>
          <a:noFill/>
          <a:ln w="9525" algn="ctr">
            <a:solidFill>
              <a:schemeClr val="accent3"/>
            </a:solidFill>
            <a:prstDash val="dash"/>
            <a:round/>
            <a:headEnd/>
            <a:tailEnd/>
          </a:ln>
        </p:spPr>
      </p:cxnSp>
      <p:cxnSp>
        <p:nvCxnSpPr>
          <p:cNvPr id="9269" name="Straight Connector 114">
            <a:extLst>
              <a:ext uri="{FF2B5EF4-FFF2-40B4-BE49-F238E27FC236}">
                <a16:creationId xmlns:a16="http://schemas.microsoft.com/office/drawing/2014/main" id="{B42BE5BF-D5A6-56B6-B49A-488EB7E71BC6}"/>
              </a:ext>
            </a:extLst>
          </p:cNvPr>
          <p:cNvCxnSpPr>
            <a:cxnSpLocks noChangeShapeType="1"/>
          </p:cNvCxnSpPr>
          <p:nvPr/>
        </p:nvCxnSpPr>
        <p:spPr bwMode="auto">
          <a:xfrm>
            <a:off x="5434013" y="2039939"/>
            <a:ext cx="0" cy="3724275"/>
          </a:xfrm>
          <a:prstGeom prst="line">
            <a:avLst/>
          </a:prstGeom>
          <a:noFill/>
          <a:ln w="9525" algn="ctr">
            <a:solidFill>
              <a:schemeClr val="accent3"/>
            </a:solidFill>
            <a:prstDash val="dash"/>
            <a:round/>
            <a:headEnd/>
            <a:tailEnd/>
          </a:ln>
        </p:spPr>
      </p:cxnSp>
      <p:cxnSp>
        <p:nvCxnSpPr>
          <p:cNvPr id="9270" name="Straight Connector 114">
            <a:extLst>
              <a:ext uri="{FF2B5EF4-FFF2-40B4-BE49-F238E27FC236}">
                <a16:creationId xmlns:a16="http://schemas.microsoft.com/office/drawing/2014/main" id="{E7E6284B-BC93-786F-9F05-BBAAA43C4809}"/>
              </a:ext>
            </a:extLst>
          </p:cNvPr>
          <p:cNvCxnSpPr>
            <a:cxnSpLocks noChangeShapeType="1"/>
          </p:cNvCxnSpPr>
          <p:nvPr/>
        </p:nvCxnSpPr>
        <p:spPr bwMode="auto">
          <a:xfrm>
            <a:off x="6130925" y="2039939"/>
            <a:ext cx="0" cy="3724275"/>
          </a:xfrm>
          <a:prstGeom prst="line">
            <a:avLst/>
          </a:prstGeom>
          <a:noFill/>
          <a:ln w="9525" algn="ctr">
            <a:solidFill>
              <a:schemeClr val="accent3"/>
            </a:solidFill>
            <a:prstDash val="dash"/>
            <a:round/>
            <a:headEnd/>
            <a:tailEnd/>
          </a:ln>
        </p:spPr>
      </p:cxnSp>
      <p:cxnSp>
        <p:nvCxnSpPr>
          <p:cNvPr id="9271" name="Straight Connector 114">
            <a:extLst>
              <a:ext uri="{FF2B5EF4-FFF2-40B4-BE49-F238E27FC236}">
                <a16:creationId xmlns:a16="http://schemas.microsoft.com/office/drawing/2014/main" id="{F33FB2DC-F98D-58D2-2F4E-E16AB1FA7DD0}"/>
              </a:ext>
            </a:extLst>
          </p:cNvPr>
          <p:cNvCxnSpPr>
            <a:cxnSpLocks noChangeShapeType="1"/>
          </p:cNvCxnSpPr>
          <p:nvPr/>
        </p:nvCxnSpPr>
        <p:spPr bwMode="auto">
          <a:xfrm>
            <a:off x="4176713" y="2039939"/>
            <a:ext cx="0" cy="3724275"/>
          </a:xfrm>
          <a:prstGeom prst="line">
            <a:avLst/>
          </a:prstGeom>
          <a:noFill/>
          <a:ln w="9525" algn="ctr">
            <a:solidFill>
              <a:schemeClr val="accent3"/>
            </a:solidFill>
            <a:prstDash val="dash"/>
            <a:round/>
            <a:headEnd/>
            <a:tailEnd/>
          </a:ln>
        </p:spPr>
      </p:cxnSp>
      <p:cxnSp>
        <p:nvCxnSpPr>
          <p:cNvPr id="9272" name="Straight Connector 114">
            <a:extLst>
              <a:ext uri="{FF2B5EF4-FFF2-40B4-BE49-F238E27FC236}">
                <a16:creationId xmlns:a16="http://schemas.microsoft.com/office/drawing/2014/main" id="{C09A21EC-12A1-A4EB-635E-98AF89B5E500}"/>
              </a:ext>
            </a:extLst>
          </p:cNvPr>
          <p:cNvCxnSpPr>
            <a:cxnSpLocks noChangeShapeType="1"/>
          </p:cNvCxnSpPr>
          <p:nvPr/>
        </p:nvCxnSpPr>
        <p:spPr bwMode="auto">
          <a:xfrm>
            <a:off x="3411538" y="2039939"/>
            <a:ext cx="0" cy="3724275"/>
          </a:xfrm>
          <a:prstGeom prst="line">
            <a:avLst/>
          </a:prstGeom>
          <a:noFill/>
          <a:ln w="9525" algn="ctr">
            <a:solidFill>
              <a:schemeClr val="accent3"/>
            </a:solidFill>
            <a:prstDash val="dash"/>
            <a:round/>
            <a:headEnd/>
            <a:tailEnd/>
          </a:ln>
        </p:spPr>
      </p:cxnSp>
      <p:cxnSp>
        <p:nvCxnSpPr>
          <p:cNvPr id="9279" name="Straight Connector 114">
            <a:extLst>
              <a:ext uri="{FF2B5EF4-FFF2-40B4-BE49-F238E27FC236}">
                <a16:creationId xmlns:a16="http://schemas.microsoft.com/office/drawing/2014/main" id="{0A853769-83C5-89E1-FD24-789CA49F31FF}"/>
              </a:ext>
            </a:extLst>
          </p:cNvPr>
          <p:cNvCxnSpPr>
            <a:cxnSpLocks noChangeShapeType="1"/>
          </p:cNvCxnSpPr>
          <p:nvPr/>
        </p:nvCxnSpPr>
        <p:spPr bwMode="auto">
          <a:xfrm>
            <a:off x="8602663" y="2043113"/>
            <a:ext cx="0" cy="3803650"/>
          </a:xfrm>
          <a:prstGeom prst="line">
            <a:avLst/>
          </a:prstGeom>
          <a:noFill/>
          <a:ln w="9525" algn="ctr">
            <a:solidFill>
              <a:schemeClr val="accent3"/>
            </a:solidFill>
            <a:prstDash val="dash"/>
            <a:round/>
            <a:headEnd/>
            <a:tailEnd/>
          </a:ln>
        </p:spPr>
      </p:cxnSp>
      <p:sp>
        <p:nvSpPr>
          <p:cNvPr id="6163" name="TextBox 86">
            <a:extLst>
              <a:ext uri="{FF2B5EF4-FFF2-40B4-BE49-F238E27FC236}">
                <a16:creationId xmlns:a16="http://schemas.microsoft.com/office/drawing/2014/main" id="{88410D57-A65E-F6DD-6F0E-7ACBB88F370F}"/>
              </a:ext>
            </a:extLst>
          </p:cNvPr>
          <p:cNvSpPr txBox="1">
            <a:spLocks noChangeArrowheads="1"/>
          </p:cNvSpPr>
          <p:nvPr/>
        </p:nvSpPr>
        <p:spPr bwMode="auto">
          <a:xfrm>
            <a:off x="1725613" y="1701801"/>
            <a:ext cx="563562"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TSG#102</a:t>
            </a:r>
            <a:endParaRPr lang="en-GB" altLang="en-US" sz="400">
              <a:latin typeface="Montserrat" panose="00000500000000000000" pitchFamily="2" charset="0"/>
            </a:endParaRPr>
          </a:p>
        </p:txBody>
      </p:sp>
      <p:sp>
        <p:nvSpPr>
          <p:cNvPr id="6164" name="TextBox 86">
            <a:extLst>
              <a:ext uri="{FF2B5EF4-FFF2-40B4-BE49-F238E27FC236}">
                <a16:creationId xmlns:a16="http://schemas.microsoft.com/office/drawing/2014/main" id="{9EEB49AA-8E75-9372-DEAB-03FEB3CF37C1}"/>
              </a:ext>
            </a:extLst>
          </p:cNvPr>
          <p:cNvSpPr txBox="1">
            <a:spLocks noChangeArrowheads="1"/>
          </p:cNvSpPr>
          <p:nvPr/>
        </p:nvSpPr>
        <p:spPr bwMode="auto">
          <a:xfrm>
            <a:off x="2398713" y="1701801"/>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TSG#103</a:t>
            </a:r>
            <a:endParaRPr lang="en-GB" altLang="en-US" sz="400">
              <a:latin typeface="Montserrat" panose="00000500000000000000" pitchFamily="2" charset="0"/>
            </a:endParaRPr>
          </a:p>
        </p:txBody>
      </p:sp>
      <p:sp>
        <p:nvSpPr>
          <p:cNvPr id="6165" name="TextBox 86">
            <a:extLst>
              <a:ext uri="{FF2B5EF4-FFF2-40B4-BE49-F238E27FC236}">
                <a16:creationId xmlns:a16="http://schemas.microsoft.com/office/drawing/2014/main" id="{2636F013-D29F-027D-69FC-9AF0BAB4B469}"/>
              </a:ext>
            </a:extLst>
          </p:cNvPr>
          <p:cNvSpPr txBox="1">
            <a:spLocks noChangeArrowheads="1"/>
          </p:cNvSpPr>
          <p:nvPr/>
        </p:nvSpPr>
        <p:spPr bwMode="auto">
          <a:xfrm>
            <a:off x="3114675" y="1701801"/>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TSG#104</a:t>
            </a:r>
            <a:endParaRPr lang="en-GB" altLang="en-US" sz="400">
              <a:latin typeface="Montserrat" panose="00000500000000000000" pitchFamily="2" charset="0"/>
            </a:endParaRPr>
          </a:p>
        </p:txBody>
      </p:sp>
      <p:sp>
        <p:nvSpPr>
          <p:cNvPr id="6166" name="TextBox 86">
            <a:extLst>
              <a:ext uri="{FF2B5EF4-FFF2-40B4-BE49-F238E27FC236}">
                <a16:creationId xmlns:a16="http://schemas.microsoft.com/office/drawing/2014/main" id="{8ACC3ED8-54C1-48D5-2CD0-1F4673530CB3}"/>
              </a:ext>
            </a:extLst>
          </p:cNvPr>
          <p:cNvSpPr txBox="1">
            <a:spLocks noChangeArrowheads="1"/>
          </p:cNvSpPr>
          <p:nvPr/>
        </p:nvSpPr>
        <p:spPr bwMode="auto">
          <a:xfrm>
            <a:off x="3894138" y="1701801"/>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TSG#105</a:t>
            </a:r>
            <a:endParaRPr lang="en-GB" altLang="en-US" sz="400">
              <a:latin typeface="Montserrat" panose="00000500000000000000" pitchFamily="2" charset="0"/>
            </a:endParaRPr>
          </a:p>
        </p:txBody>
      </p:sp>
      <p:sp>
        <p:nvSpPr>
          <p:cNvPr id="6167" name="TextBox 86">
            <a:extLst>
              <a:ext uri="{FF2B5EF4-FFF2-40B4-BE49-F238E27FC236}">
                <a16:creationId xmlns:a16="http://schemas.microsoft.com/office/drawing/2014/main" id="{A0615FAB-AD27-FE5A-2143-CF9FC78C654D}"/>
              </a:ext>
            </a:extLst>
          </p:cNvPr>
          <p:cNvSpPr txBox="1">
            <a:spLocks noChangeArrowheads="1"/>
          </p:cNvSpPr>
          <p:nvPr/>
        </p:nvSpPr>
        <p:spPr bwMode="auto">
          <a:xfrm>
            <a:off x="4465639" y="1701801"/>
            <a:ext cx="5683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TSG#106</a:t>
            </a:r>
            <a:endParaRPr lang="en-GB" altLang="en-US" sz="400">
              <a:latin typeface="Montserrat" panose="00000500000000000000" pitchFamily="2" charset="0"/>
            </a:endParaRPr>
          </a:p>
        </p:txBody>
      </p:sp>
      <p:sp>
        <p:nvSpPr>
          <p:cNvPr id="6168" name="TextBox 86">
            <a:extLst>
              <a:ext uri="{FF2B5EF4-FFF2-40B4-BE49-F238E27FC236}">
                <a16:creationId xmlns:a16="http://schemas.microsoft.com/office/drawing/2014/main" id="{85B8E3DC-AE46-5084-5E32-0EE0F5973AF9}"/>
              </a:ext>
            </a:extLst>
          </p:cNvPr>
          <p:cNvSpPr txBox="1">
            <a:spLocks noChangeArrowheads="1"/>
          </p:cNvSpPr>
          <p:nvPr/>
        </p:nvSpPr>
        <p:spPr bwMode="auto">
          <a:xfrm>
            <a:off x="5140325" y="1701801"/>
            <a:ext cx="566738"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TSG#107</a:t>
            </a:r>
            <a:endParaRPr lang="en-GB" altLang="en-US" sz="400">
              <a:latin typeface="Montserrat" panose="00000500000000000000" pitchFamily="2" charset="0"/>
            </a:endParaRPr>
          </a:p>
        </p:txBody>
      </p:sp>
      <p:sp>
        <p:nvSpPr>
          <p:cNvPr id="6169" name="TextBox 86">
            <a:extLst>
              <a:ext uri="{FF2B5EF4-FFF2-40B4-BE49-F238E27FC236}">
                <a16:creationId xmlns:a16="http://schemas.microsoft.com/office/drawing/2014/main" id="{C451C90A-6EBB-F9E0-8B85-D8E0F35610CD}"/>
              </a:ext>
            </a:extLst>
          </p:cNvPr>
          <p:cNvSpPr txBox="1">
            <a:spLocks noChangeArrowheads="1"/>
          </p:cNvSpPr>
          <p:nvPr/>
        </p:nvSpPr>
        <p:spPr bwMode="auto">
          <a:xfrm>
            <a:off x="5797550" y="1701801"/>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TSG#108</a:t>
            </a:r>
            <a:endParaRPr lang="en-GB" altLang="en-US" sz="400">
              <a:latin typeface="Montserrat" panose="00000500000000000000" pitchFamily="2" charset="0"/>
            </a:endParaRPr>
          </a:p>
        </p:txBody>
      </p:sp>
      <p:sp>
        <p:nvSpPr>
          <p:cNvPr id="6170" name="TextBox 86">
            <a:extLst>
              <a:ext uri="{FF2B5EF4-FFF2-40B4-BE49-F238E27FC236}">
                <a16:creationId xmlns:a16="http://schemas.microsoft.com/office/drawing/2014/main" id="{D7872B10-FFB5-C9EC-AFA6-5A717C299686}"/>
              </a:ext>
            </a:extLst>
          </p:cNvPr>
          <p:cNvSpPr txBox="1">
            <a:spLocks noChangeArrowheads="1"/>
          </p:cNvSpPr>
          <p:nvPr/>
        </p:nvSpPr>
        <p:spPr bwMode="auto">
          <a:xfrm>
            <a:off x="6527801" y="1701801"/>
            <a:ext cx="5683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TSG#109</a:t>
            </a:r>
            <a:endParaRPr lang="en-GB" altLang="en-US" sz="400">
              <a:latin typeface="Montserrat" panose="00000500000000000000" pitchFamily="2" charset="0"/>
            </a:endParaRPr>
          </a:p>
        </p:txBody>
      </p:sp>
      <p:sp>
        <p:nvSpPr>
          <p:cNvPr id="6171" name="TextBox 86">
            <a:extLst>
              <a:ext uri="{FF2B5EF4-FFF2-40B4-BE49-F238E27FC236}">
                <a16:creationId xmlns:a16="http://schemas.microsoft.com/office/drawing/2014/main" id="{42F17ECC-D5EF-4397-82D8-48B1957BCA22}"/>
              </a:ext>
            </a:extLst>
          </p:cNvPr>
          <p:cNvSpPr txBox="1">
            <a:spLocks noChangeArrowheads="1"/>
          </p:cNvSpPr>
          <p:nvPr/>
        </p:nvSpPr>
        <p:spPr bwMode="auto">
          <a:xfrm>
            <a:off x="7167563" y="1701801"/>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TSG#110</a:t>
            </a:r>
            <a:endParaRPr lang="en-GB" altLang="en-US" sz="400">
              <a:latin typeface="Montserrat" panose="00000500000000000000" pitchFamily="2" charset="0"/>
            </a:endParaRPr>
          </a:p>
        </p:txBody>
      </p:sp>
      <p:sp>
        <p:nvSpPr>
          <p:cNvPr id="6172" name="TextBox 86">
            <a:extLst>
              <a:ext uri="{FF2B5EF4-FFF2-40B4-BE49-F238E27FC236}">
                <a16:creationId xmlns:a16="http://schemas.microsoft.com/office/drawing/2014/main" id="{419DEB82-DC4D-0958-3892-E0E2EE4A5D13}"/>
              </a:ext>
            </a:extLst>
          </p:cNvPr>
          <p:cNvSpPr txBox="1">
            <a:spLocks noChangeArrowheads="1"/>
          </p:cNvSpPr>
          <p:nvPr/>
        </p:nvSpPr>
        <p:spPr bwMode="auto">
          <a:xfrm>
            <a:off x="7731126" y="1701801"/>
            <a:ext cx="5175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TSG#111</a:t>
            </a:r>
            <a:endParaRPr lang="en-GB" altLang="en-US" sz="400">
              <a:latin typeface="Montserrat" panose="00000500000000000000" pitchFamily="2" charset="0"/>
            </a:endParaRPr>
          </a:p>
        </p:txBody>
      </p:sp>
      <p:sp>
        <p:nvSpPr>
          <p:cNvPr id="6173" name="TextBox 86">
            <a:extLst>
              <a:ext uri="{FF2B5EF4-FFF2-40B4-BE49-F238E27FC236}">
                <a16:creationId xmlns:a16="http://schemas.microsoft.com/office/drawing/2014/main" id="{2FD0923A-A8B3-230D-3A5B-B9376E7B0C6A}"/>
              </a:ext>
            </a:extLst>
          </p:cNvPr>
          <p:cNvSpPr txBox="1">
            <a:spLocks noChangeArrowheads="1"/>
          </p:cNvSpPr>
          <p:nvPr/>
        </p:nvSpPr>
        <p:spPr bwMode="auto">
          <a:xfrm>
            <a:off x="8313738" y="1701801"/>
            <a:ext cx="538162"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TSG#112</a:t>
            </a:r>
            <a:endParaRPr lang="en-GB" altLang="en-US" sz="400">
              <a:latin typeface="Montserrat" panose="00000500000000000000" pitchFamily="2" charset="0"/>
            </a:endParaRPr>
          </a:p>
        </p:txBody>
      </p:sp>
      <p:sp>
        <p:nvSpPr>
          <p:cNvPr id="6174" name="TextBox 86">
            <a:extLst>
              <a:ext uri="{FF2B5EF4-FFF2-40B4-BE49-F238E27FC236}">
                <a16:creationId xmlns:a16="http://schemas.microsoft.com/office/drawing/2014/main" id="{3B82D8EB-2BB0-623C-D14D-BFB6B1F67D6C}"/>
              </a:ext>
            </a:extLst>
          </p:cNvPr>
          <p:cNvSpPr txBox="1">
            <a:spLocks noChangeArrowheads="1"/>
          </p:cNvSpPr>
          <p:nvPr/>
        </p:nvSpPr>
        <p:spPr bwMode="auto">
          <a:xfrm>
            <a:off x="17464" y="1716089"/>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TSG#99</a:t>
            </a:r>
            <a:endParaRPr lang="en-GB" altLang="en-US" sz="400">
              <a:latin typeface="Montserrat" panose="00000500000000000000" pitchFamily="2" charset="0"/>
            </a:endParaRPr>
          </a:p>
        </p:txBody>
      </p:sp>
      <p:sp>
        <p:nvSpPr>
          <p:cNvPr id="2" name="TextBox 1">
            <a:extLst>
              <a:ext uri="{FF2B5EF4-FFF2-40B4-BE49-F238E27FC236}">
                <a16:creationId xmlns:a16="http://schemas.microsoft.com/office/drawing/2014/main" id="{F965F224-433B-B44B-BE7F-71106B3BCDAC}"/>
              </a:ext>
            </a:extLst>
          </p:cNvPr>
          <p:cNvSpPr txBox="1"/>
          <p:nvPr/>
        </p:nvSpPr>
        <p:spPr>
          <a:xfrm>
            <a:off x="3162301" y="1465263"/>
            <a:ext cx="4984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58" name="TextBox 57">
            <a:extLst>
              <a:ext uri="{FF2B5EF4-FFF2-40B4-BE49-F238E27FC236}">
                <a16:creationId xmlns:a16="http://schemas.microsoft.com/office/drawing/2014/main" id="{25E14FDD-0DA9-AEB2-7351-B2CBCFCB98FD}"/>
              </a:ext>
            </a:extLst>
          </p:cNvPr>
          <p:cNvSpPr txBox="1"/>
          <p:nvPr/>
        </p:nvSpPr>
        <p:spPr>
          <a:xfrm>
            <a:off x="5865814" y="1465263"/>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sp>
        <p:nvSpPr>
          <p:cNvPr id="6179" name="TextBox 2">
            <a:extLst>
              <a:ext uri="{FF2B5EF4-FFF2-40B4-BE49-F238E27FC236}">
                <a16:creationId xmlns:a16="http://schemas.microsoft.com/office/drawing/2014/main" id="{B9151B65-610C-70C7-06DF-80F1D55ACA25}"/>
              </a:ext>
            </a:extLst>
          </p:cNvPr>
          <p:cNvSpPr txBox="1">
            <a:spLocks noChangeArrowheads="1"/>
          </p:cNvSpPr>
          <p:nvPr/>
        </p:nvSpPr>
        <p:spPr bwMode="auto">
          <a:xfrm>
            <a:off x="1257300" y="1804989"/>
            <a:ext cx="319088"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anose="00000500000000000000" pitchFamily="2" charset="0"/>
              </a:rPr>
              <a:t>Sep.</a:t>
            </a:r>
          </a:p>
        </p:txBody>
      </p:sp>
      <p:sp>
        <p:nvSpPr>
          <p:cNvPr id="6180" name="TextBox 59">
            <a:extLst>
              <a:ext uri="{FF2B5EF4-FFF2-40B4-BE49-F238E27FC236}">
                <a16:creationId xmlns:a16="http://schemas.microsoft.com/office/drawing/2014/main" id="{14150F4D-880C-1728-B15F-70EAEEE0A13D}"/>
              </a:ext>
            </a:extLst>
          </p:cNvPr>
          <p:cNvSpPr txBox="1">
            <a:spLocks noChangeArrowheads="1"/>
          </p:cNvSpPr>
          <p:nvPr/>
        </p:nvSpPr>
        <p:spPr bwMode="auto">
          <a:xfrm>
            <a:off x="2551113" y="1792288"/>
            <a:ext cx="32385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anose="00000500000000000000" pitchFamily="2" charset="0"/>
              </a:rPr>
              <a:t>Mar.</a:t>
            </a:r>
          </a:p>
        </p:txBody>
      </p:sp>
      <p:sp>
        <p:nvSpPr>
          <p:cNvPr id="6181" name="TextBox 60">
            <a:extLst>
              <a:ext uri="{FF2B5EF4-FFF2-40B4-BE49-F238E27FC236}">
                <a16:creationId xmlns:a16="http://schemas.microsoft.com/office/drawing/2014/main" id="{53DB262D-12F3-A94D-AEFD-F88331F7E3B1}"/>
              </a:ext>
            </a:extLst>
          </p:cNvPr>
          <p:cNvSpPr txBox="1">
            <a:spLocks noChangeArrowheads="1"/>
          </p:cNvSpPr>
          <p:nvPr/>
        </p:nvSpPr>
        <p:spPr bwMode="auto">
          <a:xfrm>
            <a:off x="7878763" y="1804988"/>
            <a:ext cx="32226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anose="00000500000000000000" pitchFamily="2" charset="0"/>
              </a:rPr>
              <a:t>Mar.</a:t>
            </a:r>
          </a:p>
        </p:txBody>
      </p:sp>
      <p:sp>
        <p:nvSpPr>
          <p:cNvPr id="6182" name="TextBox 61">
            <a:extLst>
              <a:ext uri="{FF2B5EF4-FFF2-40B4-BE49-F238E27FC236}">
                <a16:creationId xmlns:a16="http://schemas.microsoft.com/office/drawing/2014/main" id="{7C5669FE-496D-8741-CD5A-95E30D5F0E6A}"/>
              </a:ext>
            </a:extLst>
          </p:cNvPr>
          <p:cNvSpPr txBox="1">
            <a:spLocks noChangeArrowheads="1"/>
          </p:cNvSpPr>
          <p:nvPr/>
        </p:nvSpPr>
        <p:spPr bwMode="auto">
          <a:xfrm>
            <a:off x="5216526" y="1804988"/>
            <a:ext cx="32226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anose="00000500000000000000" pitchFamily="2" charset="0"/>
              </a:rPr>
              <a:t>Mar.</a:t>
            </a:r>
          </a:p>
        </p:txBody>
      </p:sp>
      <p:sp>
        <p:nvSpPr>
          <p:cNvPr id="6183" name="TextBox 62">
            <a:extLst>
              <a:ext uri="{FF2B5EF4-FFF2-40B4-BE49-F238E27FC236}">
                <a16:creationId xmlns:a16="http://schemas.microsoft.com/office/drawing/2014/main" id="{A8D6DC85-DCE5-7CAC-488B-9A8B4D21C716}"/>
              </a:ext>
            </a:extLst>
          </p:cNvPr>
          <p:cNvSpPr txBox="1">
            <a:spLocks noChangeArrowheads="1"/>
          </p:cNvSpPr>
          <p:nvPr/>
        </p:nvSpPr>
        <p:spPr bwMode="auto">
          <a:xfrm>
            <a:off x="3238501" y="1804989"/>
            <a:ext cx="3159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anose="00000500000000000000" pitchFamily="2" charset="0"/>
              </a:rPr>
              <a:t>Jun.</a:t>
            </a:r>
          </a:p>
        </p:txBody>
      </p:sp>
      <p:sp>
        <p:nvSpPr>
          <p:cNvPr id="6184" name="TextBox 63">
            <a:extLst>
              <a:ext uri="{FF2B5EF4-FFF2-40B4-BE49-F238E27FC236}">
                <a16:creationId xmlns:a16="http://schemas.microsoft.com/office/drawing/2014/main" id="{3777CE6C-E825-0748-251A-D3F871C3D0D8}"/>
              </a:ext>
            </a:extLst>
          </p:cNvPr>
          <p:cNvSpPr txBox="1">
            <a:spLocks noChangeArrowheads="1"/>
          </p:cNvSpPr>
          <p:nvPr/>
        </p:nvSpPr>
        <p:spPr bwMode="auto">
          <a:xfrm>
            <a:off x="5951538" y="1804988"/>
            <a:ext cx="31591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anose="00000500000000000000" pitchFamily="2" charset="0"/>
              </a:rPr>
              <a:t>Jun.</a:t>
            </a:r>
          </a:p>
        </p:txBody>
      </p:sp>
      <p:sp>
        <p:nvSpPr>
          <p:cNvPr id="6185" name="TextBox 64">
            <a:extLst>
              <a:ext uri="{FF2B5EF4-FFF2-40B4-BE49-F238E27FC236}">
                <a16:creationId xmlns:a16="http://schemas.microsoft.com/office/drawing/2014/main" id="{22C68ED0-7D77-8199-FC82-1979B781493A}"/>
              </a:ext>
            </a:extLst>
          </p:cNvPr>
          <p:cNvSpPr txBox="1">
            <a:spLocks noChangeArrowheads="1"/>
          </p:cNvSpPr>
          <p:nvPr/>
        </p:nvSpPr>
        <p:spPr bwMode="auto">
          <a:xfrm>
            <a:off x="8453438" y="1804988"/>
            <a:ext cx="31591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anose="00000500000000000000" pitchFamily="2" charset="0"/>
              </a:rPr>
              <a:t>Jun.</a:t>
            </a:r>
          </a:p>
        </p:txBody>
      </p:sp>
      <p:sp>
        <p:nvSpPr>
          <p:cNvPr id="6186" name="TextBox 65">
            <a:extLst>
              <a:ext uri="{FF2B5EF4-FFF2-40B4-BE49-F238E27FC236}">
                <a16:creationId xmlns:a16="http://schemas.microsoft.com/office/drawing/2014/main" id="{8A37F3C3-F03C-1309-9B9B-4C703248A5BB}"/>
              </a:ext>
            </a:extLst>
          </p:cNvPr>
          <p:cNvSpPr txBox="1">
            <a:spLocks noChangeArrowheads="1"/>
          </p:cNvSpPr>
          <p:nvPr/>
        </p:nvSpPr>
        <p:spPr bwMode="auto">
          <a:xfrm>
            <a:off x="4013200" y="1804988"/>
            <a:ext cx="31908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anose="00000500000000000000" pitchFamily="2" charset="0"/>
              </a:rPr>
              <a:t>Sep.</a:t>
            </a:r>
          </a:p>
        </p:txBody>
      </p:sp>
      <p:sp>
        <p:nvSpPr>
          <p:cNvPr id="6187" name="TextBox 66">
            <a:extLst>
              <a:ext uri="{FF2B5EF4-FFF2-40B4-BE49-F238E27FC236}">
                <a16:creationId xmlns:a16="http://schemas.microsoft.com/office/drawing/2014/main" id="{F658DA5B-7C0F-807D-8E36-A1F872528F88}"/>
              </a:ext>
            </a:extLst>
          </p:cNvPr>
          <p:cNvSpPr txBox="1">
            <a:spLocks noChangeArrowheads="1"/>
          </p:cNvSpPr>
          <p:nvPr/>
        </p:nvSpPr>
        <p:spPr bwMode="auto">
          <a:xfrm>
            <a:off x="6662739" y="1804988"/>
            <a:ext cx="31908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anose="00000500000000000000" pitchFamily="2" charset="0"/>
              </a:rPr>
              <a:t>Sep.</a:t>
            </a:r>
          </a:p>
        </p:txBody>
      </p:sp>
      <p:sp>
        <p:nvSpPr>
          <p:cNvPr id="6188" name="TextBox 67">
            <a:extLst>
              <a:ext uri="{FF2B5EF4-FFF2-40B4-BE49-F238E27FC236}">
                <a16:creationId xmlns:a16="http://schemas.microsoft.com/office/drawing/2014/main" id="{381D0B12-7755-877F-A0B0-61816C15E2A5}"/>
              </a:ext>
            </a:extLst>
          </p:cNvPr>
          <p:cNvSpPr txBox="1">
            <a:spLocks noChangeArrowheads="1"/>
          </p:cNvSpPr>
          <p:nvPr/>
        </p:nvSpPr>
        <p:spPr bwMode="auto">
          <a:xfrm>
            <a:off x="109539" y="1825626"/>
            <a:ext cx="32252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dirty="0">
                <a:latin typeface="Montserrat" panose="00000500000000000000" pitchFamily="2" charset="0"/>
              </a:rPr>
              <a:t>Mar.</a:t>
            </a:r>
          </a:p>
        </p:txBody>
      </p:sp>
      <p:sp>
        <p:nvSpPr>
          <p:cNvPr id="6189" name="TextBox 69">
            <a:extLst>
              <a:ext uri="{FF2B5EF4-FFF2-40B4-BE49-F238E27FC236}">
                <a16:creationId xmlns:a16="http://schemas.microsoft.com/office/drawing/2014/main" id="{D18BCBA2-1F13-397F-9693-706C812D8543}"/>
              </a:ext>
            </a:extLst>
          </p:cNvPr>
          <p:cNvSpPr txBox="1">
            <a:spLocks noChangeArrowheads="1"/>
          </p:cNvSpPr>
          <p:nvPr/>
        </p:nvSpPr>
        <p:spPr bwMode="auto">
          <a:xfrm>
            <a:off x="1854200" y="1804989"/>
            <a:ext cx="325438"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anose="00000500000000000000" pitchFamily="2" charset="0"/>
              </a:rPr>
              <a:t>Dec.</a:t>
            </a:r>
          </a:p>
        </p:txBody>
      </p:sp>
      <p:sp>
        <p:nvSpPr>
          <p:cNvPr id="6190" name="TextBox 70">
            <a:extLst>
              <a:ext uri="{FF2B5EF4-FFF2-40B4-BE49-F238E27FC236}">
                <a16:creationId xmlns:a16="http://schemas.microsoft.com/office/drawing/2014/main" id="{296DB56F-D44C-4793-712F-0AC0F20ECEF8}"/>
              </a:ext>
            </a:extLst>
          </p:cNvPr>
          <p:cNvSpPr txBox="1">
            <a:spLocks noChangeArrowheads="1"/>
          </p:cNvSpPr>
          <p:nvPr/>
        </p:nvSpPr>
        <p:spPr bwMode="auto">
          <a:xfrm>
            <a:off x="4605339" y="1804988"/>
            <a:ext cx="32543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anose="00000500000000000000" pitchFamily="2" charset="0"/>
              </a:rPr>
              <a:t>Dec.</a:t>
            </a:r>
          </a:p>
        </p:txBody>
      </p:sp>
      <p:sp>
        <p:nvSpPr>
          <p:cNvPr id="6191" name="TextBox 71">
            <a:extLst>
              <a:ext uri="{FF2B5EF4-FFF2-40B4-BE49-F238E27FC236}">
                <a16:creationId xmlns:a16="http://schemas.microsoft.com/office/drawing/2014/main" id="{319A649F-DBD5-8ABF-CF24-4811F9A67F79}"/>
              </a:ext>
            </a:extLst>
          </p:cNvPr>
          <p:cNvSpPr txBox="1">
            <a:spLocks noChangeArrowheads="1"/>
          </p:cNvSpPr>
          <p:nvPr/>
        </p:nvSpPr>
        <p:spPr bwMode="auto">
          <a:xfrm>
            <a:off x="7304089" y="1804988"/>
            <a:ext cx="32543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anose="00000500000000000000" pitchFamily="2" charset="0"/>
              </a:rPr>
              <a:t>Dec.</a:t>
            </a:r>
          </a:p>
        </p:txBody>
      </p:sp>
      <p:sp>
        <p:nvSpPr>
          <p:cNvPr id="92" name="TextBox 91">
            <a:extLst>
              <a:ext uri="{FF2B5EF4-FFF2-40B4-BE49-F238E27FC236}">
                <a16:creationId xmlns:a16="http://schemas.microsoft.com/office/drawing/2014/main" id="{BF223568-56D7-AF1D-5DE9-90FDF267419F}"/>
              </a:ext>
            </a:extLst>
          </p:cNvPr>
          <p:cNvSpPr txBox="1"/>
          <p:nvPr/>
        </p:nvSpPr>
        <p:spPr>
          <a:xfrm>
            <a:off x="8359776" y="1446213"/>
            <a:ext cx="49212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sp>
        <p:nvSpPr>
          <p:cNvPr id="6196" name="Diamond 16">
            <a:extLst>
              <a:ext uri="{FF2B5EF4-FFF2-40B4-BE49-F238E27FC236}">
                <a16:creationId xmlns:a16="http://schemas.microsoft.com/office/drawing/2014/main" id="{D159AFE1-BF82-497A-4E5D-E6BE09FCF62D}"/>
              </a:ext>
            </a:extLst>
          </p:cNvPr>
          <p:cNvSpPr>
            <a:spLocks noChangeArrowheads="1"/>
          </p:cNvSpPr>
          <p:nvPr/>
        </p:nvSpPr>
        <p:spPr bwMode="auto">
          <a:xfrm>
            <a:off x="420689" y="2741375"/>
            <a:ext cx="866775" cy="368300"/>
          </a:xfrm>
          <a:prstGeom prst="diamond">
            <a:avLst/>
          </a:prstGeom>
          <a:solidFill>
            <a:srgbClr val="31859C">
              <a:alpha val="50195"/>
            </a:srgbClr>
          </a:solidFill>
          <a:ln w="9525" algn="ctr">
            <a:solidFill>
              <a:schemeClr val="tx1"/>
            </a:solidFill>
            <a:round/>
            <a:headEnd/>
            <a:tailEnd/>
          </a:ln>
        </p:spPr>
        <p:txBody>
          <a:bodyPr/>
          <a:lstStyle/>
          <a:p>
            <a:endParaRPr lang="en-US" altLang="en-US" dirty="0"/>
          </a:p>
        </p:txBody>
      </p:sp>
      <p:sp>
        <p:nvSpPr>
          <p:cNvPr id="16" name="Chevron 58">
            <a:extLst>
              <a:ext uri="{FF2B5EF4-FFF2-40B4-BE49-F238E27FC236}">
                <a16:creationId xmlns:a16="http://schemas.microsoft.com/office/drawing/2014/main" id="{55C3C310-6B65-1BF9-3A9B-6F269AC80136}"/>
              </a:ext>
            </a:extLst>
          </p:cNvPr>
          <p:cNvSpPr/>
          <p:nvPr/>
        </p:nvSpPr>
        <p:spPr bwMode="auto">
          <a:xfrm>
            <a:off x="3013075" y="4970212"/>
            <a:ext cx="3881435" cy="22542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b="1" dirty="0">
                <a:latin typeface="Montserrat" panose="00000500000000000000" pitchFamily="50" charset="0"/>
                <a:ea typeface="ＭＳ Ｐゴシック" charset="-128"/>
              </a:rPr>
              <a:t>Stage-3 (CT &amp; SA) </a:t>
            </a:r>
          </a:p>
        </p:txBody>
      </p:sp>
      <p:sp>
        <p:nvSpPr>
          <p:cNvPr id="18" name="Chevron 60">
            <a:extLst>
              <a:ext uri="{FF2B5EF4-FFF2-40B4-BE49-F238E27FC236}">
                <a16:creationId xmlns:a16="http://schemas.microsoft.com/office/drawing/2014/main" id="{435381A1-9482-7EEA-3B97-321C5D709D43}"/>
              </a:ext>
            </a:extLst>
          </p:cNvPr>
          <p:cNvSpPr/>
          <p:nvPr/>
        </p:nvSpPr>
        <p:spPr bwMode="auto">
          <a:xfrm>
            <a:off x="1420784" y="4409868"/>
            <a:ext cx="3381406"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b="1" dirty="0">
                <a:latin typeface="Montserrat" panose="00000500000000000000" pitchFamily="50" charset="0"/>
                <a:ea typeface="ＭＳ Ｐゴシック" charset="-128"/>
              </a:rPr>
              <a:t>Stage-2 </a:t>
            </a:r>
            <a:r>
              <a:rPr lang="fr-FR" sz="800" b="1" dirty="0" err="1">
                <a:latin typeface="Montserrat" panose="00000500000000000000" pitchFamily="50" charset="0"/>
                <a:ea typeface="ＭＳ Ｐゴシック" charset="-128"/>
              </a:rPr>
              <a:t>Study</a:t>
            </a:r>
            <a:r>
              <a:rPr lang="fr-FR" sz="800" b="1" dirty="0">
                <a:latin typeface="Montserrat" panose="00000500000000000000" pitchFamily="50" charset="0"/>
                <a:ea typeface="ＭＳ Ｐゴシック" charset="-128"/>
              </a:rPr>
              <a:t>/Work Phase</a:t>
            </a:r>
          </a:p>
        </p:txBody>
      </p:sp>
      <p:sp>
        <p:nvSpPr>
          <p:cNvPr id="25" name="Chevron 58">
            <a:extLst>
              <a:ext uri="{FF2B5EF4-FFF2-40B4-BE49-F238E27FC236}">
                <a16:creationId xmlns:a16="http://schemas.microsoft.com/office/drawing/2014/main" id="{EB9DB462-C1DC-12C6-9F08-8C252CBB2D19}"/>
              </a:ext>
            </a:extLst>
          </p:cNvPr>
          <p:cNvSpPr/>
          <p:nvPr/>
        </p:nvSpPr>
        <p:spPr bwMode="auto">
          <a:xfrm>
            <a:off x="6757988" y="4963067"/>
            <a:ext cx="742950" cy="23971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endParaRPr lang="fr-FR" sz="800" b="1" dirty="0">
              <a:latin typeface="Montserrat" panose="00000500000000000000" pitchFamily="50" charset="0"/>
              <a:ea typeface="ＭＳ Ｐゴシック" charset="-128"/>
            </a:endParaRPr>
          </a:p>
        </p:txBody>
      </p:sp>
      <p:sp>
        <p:nvSpPr>
          <p:cNvPr id="3" name="Chevron 60">
            <a:extLst>
              <a:ext uri="{FF2B5EF4-FFF2-40B4-BE49-F238E27FC236}">
                <a16:creationId xmlns:a16="http://schemas.microsoft.com/office/drawing/2014/main" id="{5FF73C6F-B5FD-E239-A6B8-FF2F11D6CB68}"/>
              </a:ext>
            </a:extLst>
          </p:cNvPr>
          <p:cNvSpPr>
            <a:spLocks noChangeArrowheads="1"/>
          </p:cNvSpPr>
          <p:nvPr/>
        </p:nvSpPr>
        <p:spPr bwMode="auto">
          <a:xfrm>
            <a:off x="1074878" y="2776301"/>
            <a:ext cx="999009" cy="304801"/>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a:defRPr/>
            </a:pPr>
            <a:r>
              <a:rPr lang="fr-FR" altLang="en-US" sz="700" b="1" dirty="0">
                <a:latin typeface="Montserrat" panose="00000500000000000000" pitchFamily="50" charset="0"/>
              </a:rPr>
              <a:t>Rel-19 Content </a:t>
            </a:r>
            <a:r>
              <a:rPr lang="fr-FR" altLang="en-US" sz="700" b="1" dirty="0" err="1">
                <a:latin typeface="Montserrat" panose="00000500000000000000" pitchFamily="50" charset="0"/>
              </a:rPr>
              <a:t>Approval</a:t>
            </a:r>
            <a:endParaRPr lang="fr-FR" altLang="en-US" sz="700" b="1" dirty="0">
              <a:latin typeface="Montserrat" panose="00000500000000000000" pitchFamily="50" charset="0"/>
            </a:endParaRPr>
          </a:p>
        </p:txBody>
      </p:sp>
      <p:sp>
        <p:nvSpPr>
          <p:cNvPr id="6204" name="TextBox 7">
            <a:extLst>
              <a:ext uri="{FF2B5EF4-FFF2-40B4-BE49-F238E27FC236}">
                <a16:creationId xmlns:a16="http://schemas.microsoft.com/office/drawing/2014/main" id="{314947EC-9D17-2005-9D06-4881E3037E10}"/>
              </a:ext>
            </a:extLst>
          </p:cNvPr>
          <p:cNvSpPr txBox="1">
            <a:spLocks noChangeArrowheads="1"/>
          </p:cNvSpPr>
          <p:nvPr/>
        </p:nvSpPr>
        <p:spPr bwMode="auto">
          <a:xfrm>
            <a:off x="555717" y="2793396"/>
            <a:ext cx="6046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altLang="en-US" sz="600" b="1" dirty="0">
                <a:latin typeface="Montserrat" panose="00000500000000000000" pitchFamily="2" charset="0"/>
              </a:rPr>
              <a:t>SA Rel-19 </a:t>
            </a:r>
          </a:p>
          <a:p>
            <a:pPr algn="ctr"/>
            <a:r>
              <a:rPr lang="fr-FR" altLang="en-US" sz="600" b="1" dirty="0">
                <a:latin typeface="Montserrat" panose="00000500000000000000" pitchFamily="2" charset="0"/>
              </a:rPr>
              <a:t>Workshop</a:t>
            </a:r>
          </a:p>
        </p:txBody>
      </p:sp>
      <p:sp>
        <p:nvSpPr>
          <p:cNvPr id="6205" name="TextBox 86">
            <a:extLst>
              <a:ext uri="{FF2B5EF4-FFF2-40B4-BE49-F238E27FC236}">
                <a16:creationId xmlns:a16="http://schemas.microsoft.com/office/drawing/2014/main" id="{994C961A-1AA8-E5D3-DDF8-ACD14588CD87}"/>
              </a:ext>
            </a:extLst>
          </p:cNvPr>
          <p:cNvSpPr txBox="1">
            <a:spLocks noChangeArrowheads="1"/>
          </p:cNvSpPr>
          <p:nvPr/>
        </p:nvSpPr>
        <p:spPr bwMode="auto">
          <a:xfrm>
            <a:off x="574675" y="1719264"/>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TSG#100</a:t>
            </a:r>
            <a:endParaRPr lang="en-GB" altLang="en-US" sz="400">
              <a:latin typeface="Montserrat" panose="00000500000000000000" pitchFamily="2" charset="0"/>
            </a:endParaRPr>
          </a:p>
        </p:txBody>
      </p:sp>
      <p:sp>
        <p:nvSpPr>
          <p:cNvPr id="6206" name="TextBox 60">
            <a:extLst>
              <a:ext uri="{FF2B5EF4-FFF2-40B4-BE49-F238E27FC236}">
                <a16:creationId xmlns:a16="http://schemas.microsoft.com/office/drawing/2014/main" id="{A91F0116-218D-F6E1-00ED-F49942906370}"/>
              </a:ext>
            </a:extLst>
          </p:cNvPr>
          <p:cNvSpPr txBox="1">
            <a:spLocks noChangeArrowheads="1"/>
          </p:cNvSpPr>
          <p:nvPr/>
        </p:nvSpPr>
        <p:spPr bwMode="auto">
          <a:xfrm>
            <a:off x="749300" y="1822451"/>
            <a:ext cx="3429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anose="00000500000000000000" pitchFamily="2" charset="0"/>
              </a:rPr>
              <a:t>June</a:t>
            </a:r>
          </a:p>
        </p:txBody>
      </p:sp>
      <p:sp>
        <p:nvSpPr>
          <p:cNvPr id="29" name="TextBox 28">
            <a:extLst>
              <a:ext uri="{FF2B5EF4-FFF2-40B4-BE49-F238E27FC236}">
                <a16:creationId xmlns:a16="http://schemas.microsoft.com/office/drawing/2014/main" id="{B5EAFEEE-E00B-DDFF-CA20-6488D191A00E}"/>
              </a:ext>
            </a:extLst>
          </p:cNvPr>
          <p:cNvSpPr txBox="1"/>
          <p:nvPr/>
        </p:nvSpPr>
        <p:spPr>
          <a:xfrm>
            <a:off x="903289" y="1468438"/>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6209" name="Rectangle 12">
            <a:extLst>
              <a:ext uri="{FF2B5EF4-FFF2-40B4-BE49-F238E27FC236}">
                <a16:creationId xmlns:a16="http://schemas.microsoft.com/office/drawing/2014/main" id="{917CA1D6-9337-CEDF-F4F4-00ADD75AA134}"/>
              </a:ext>
            </a:extLst>
          </p:cNvPr>
          <p:cNvSpPr>
            <a:spLocks noChangeArrowheads="1"/>
          </p:cNvSpPr>
          <p:nvPr/>
        </p:nvSpPr>
        <p:spPr bwMode="auto">
          <a:xfrm>
            <a:off x="412052" y="5776915"/>
            <a:ext cx="8699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dirty="0">
                <a:solidFill>
                  <a:srgbClr val="000000"/>
                </a:solidFill>
                <a:latin typeface="Arial" panose="020B0604020202020204" pitchFamily="34" charset="0"/>
              </a:rPr>
              <a:t>Now</a:t>
            </a:r>
          </a:p>
        </p:txBody>
      </p:sp>
      <p:sp>
        <p:nvSpPr>
          <p:cNvPr id="4" name="Chevron 60">
            <a:extLst>
              <a:ext uri="{FF2B5EF4-FFF2-40B4-BE49-F238E27FC236}">
                <a16:creationId xmlns:a16="http://schemas.microsoft.com/office/drawing/2014/main" id="{56EBA401-3067-1D96-F24A-7AECEF7FEDF5}"/>
              </a:ext>
            </a:extLst>
          </p:cNvPr>
          <p:cNvSpPr/>
          <p:nvPr/>
        </p:nvSpPr>
        <p:spPr bwMode="auto">
          <a:xfrm>
            <a:off x="1320800" y="2221278"/>
            <a:ext cx="731838"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b="1" dirty="0">
                <a:latin typeface="Montserrat" panose="00000500000000000000" pitchFamily="50" charset="0"/>
                <a:ea typeface="ＭＳ Ｐゴシック" charset="-128"/>
              </a:rPr>
              <a:t>100%</a:t>
            </a:r>
          </a:p>
        </p:txBody>
      </p:sp>
      <p:sp>
        <p:nvSpPr>
          <p:cNvPr id="14" name="Chevron 60">
            <a:extLst>
              <a:ext uri="{FF2B5EF4-FFF2-40B4-BE49-F238E27FC236}">
                <a16:creationId xmlns:a16="http://schemas.microsoft.com/office/drawing/2014/main" id="{233509FF-A14F-D021-183D-4E7011F5019B}"/>
              </a:ext>
            </a:extLst>
          </p:cNvPr>
          <p:cNvSpPr/>
          <p:nvPr/>
        </p:nvSpPr>
        <p:spPr bwMode="auto">
          <a:xfrm>
            <a:off x="53976" y="2218103"/>
            <a:ext cx="1395413"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b="1" dirty="0">
                <a:latin typeface="Montserrat" panose="00000500000000000000" pitchFamily="50" charset="0"/>
                <a:ea typeface="ＭＳ Ｐゴシック" charset="-128"/>
              </a:rPr>
              <a:t>SA1 Stage-1        80%</a:t>
            </a:r>
          </a:p>
        </p:txBody>
      </p:sp>
      <p:sp>
        <p:nvSpPr>
          <p:cNvPr id="5" name="Title 1">
            <a:extLst>
              <a:ext uri="{FF2B5EF4-FFF2-40B4-BE49-F238E27FC236}">
                <a16:creationId xmlns:a16="http://schemas.microsoft.com/office/drawing/2014/main" id="{87DFE602-F191-397C-16E4-A6D835120C86}"/>
              </a:ext>
            </a:extLst>
          </p:cNvPr>
          <p:cNvSpPr>
            <a:spLocks noGrp="1"/>
          </p:cNvSpPr>
          <p:nvPr>
            <p:ph type="title"/>
          </p:nvPr>
        </p:nvSpPr>
        <p:spPr>
          <a:xfrm>
            <a:off x="488950" y="228600"/>
            <a:ext cx="6827838" cy="818147"/>
          </a:xfrm>
        </p:spPr>
        <p:txBody>
          <a:bodyPr/>
          <a:lstStyle/>
          <a:p>
            <a:pPr eaLnBrk="1" hangingPunct="1"/>
            <a:r>
              <a:rPr lang="de-DE" altLang="de-DE" b="1" dirty="0"/>
              <a:t>Rel-19 Content Definition Process</a:t>
            </a:r>
          </a:p>
        </p:txBody>
      </p:sp>
      <p:sp>
        <p:nvSpPr>
          <p:cNvPr id="7" name="TextBox 7">
            <a:extLst>
              <a:ext uri="{FF2B5EF4-FFF2-40B4-BE49-F238E27FC236}">
                <a16:creationId xmlns:a16="http://schemas.microsoft.com/office/drawing/2014/main" id="{DC2172CA-2BF5-9DE6-9DB9-7D67129AA3BD}"/>
              </a:ext>
            </a:extLst>
          </p:cNvPr>
          <p:cNvSpPr txBox="1">
            <a:spLocks noChangeArrowheads="1"/>
          </p:cNvSpPr>
          <p:nvPr/>
        </p:nvSpPr>
        <p:spPr bwMode="auto">
          <a:xfrm>
            <a:off x="6827837" y="4944423"/>
            <a:ext cx="6334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fr-FR" altLang="en-US" sz="600" b="1" dirty="0">
                <a:latin typeface="Montserrat" panose="00000500000000000000" pitchFamily="2" charset="0"/>
              </a:rPr>
              <a:t>ASN.1 / Open API</a:t>
            </a:r>
          </a:p>
        </p:txBody>
      </p:sp>
      <p:sp>
        <p:nvSpPr>
          <p:cNvPr id="8" name="Speech Bubble: Rectangle with Corners Rounded 7">
            <a:extLst>
              <a:ext uri="{FF2B5EF4-FFF2-40B4-BE49-F238E27FC236}">
                <a16:creationId xmlns:a16="http://schemas.microsoft.com/office/drawing/2014/main" id="{9560AE3C-7637-82E6-3FE4-969D2B665A9A}"/>
              </a:ext>
            </a:extLst>
          </p:cNvPr>
          <p:cNvSpPr/>
          <p:nvPr/>
        </p:nvSpPr>
        <p:spPr bwMode="auto">
          <a:xfrm>
            <a:off x="2179637" y="2360246"/>
            <a:ext cx="622301" cy="352685"/>
          </a:xfrm>
          <a:prstGeom prst="wedgeRoundRectCallout">
            <a:avLst>
              <a:gd name="adj1" fmla="val -67449"/>
              <a:gd name="adj2" fmla="val -54946"/>
              <a:gd name="adj3" fmla="val 16667"/>
            </a:avLst>
          </a:prstGeom>
          <a:solidFill>
            <a:srgbClr val="B1D254"/>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800" b="1" i="0" u="none" strike="noStrike" cap="none" normalizeH="0" baseline="0" dirty="0">
                <a:ln>
                  <a:noFill/>
                </a:ln>
                <a:solidFill>
                  <a:srgbClr val="FF0000"/>
                </a:solidFill>
                <a:effectLst/>
                <a:latin typeface="Montserrat" panose="00000500000000000000" pitchFamily="2" charset="0"/>
              </a:rPr>
              <a:t>Stage-1 Freeze</a:t>
            </a:r>
          </a:p>
        </p:txBody>
      </p:sp>
      <p:sp>
        <p:nvSpPr>
          <p:cNvPr id="9" name="Speech Bubble: Rectangle with Corners Rounded 8">
            <a:extLst>
              <a:ext uri="{FF2B5EF4-FFF2-40B4-BE49-F238E27FC236}">
                <a16:creationId xmlns:a16="http://schemas.microsoft.com/office/drawing/2014/main" id="{5D873314-DF5D-D8B3-570E-09DC0CBEDB74}"/>
              </a:ext>
            </a:extLst>
          </p:cNvPr>
          <p:cNvSpPr/>
          <p:nvPr/>
        </p:nvSpPr>
        <p:spPr bwMode="auto">
          <a:xfrm>
            <a:off x="53976" y="3386779"/>
            <a:ext cx="764703" cy="597641"/>
          </a:xfrm>
          <a:prstGeom prst="wedgeRoundRectCallout">
            <a:avLst>
              <a:gd name="adj1" fmla="val 59395"/>
              <a:gd name="adj2" fmla="val -100595"/>
              <a:gd name="adj3" fmla="val 16667"/>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800" b="1" i="0" u="none" strike="noStrike" cap="none" normalizeH="0" baseline="0" dirty="0">
              <a:ln>
                <a:noFill/>
              </a:ln>
              <a:solidFill>
                <a:srgbClr val="FF0000"/>
              </a:solidFill>
              <a:effectLst/>
              <a:latin typeface="Montserrat" panose="00000500000000000000" pitchFamily="2" charset="0"/>
            </a:endParaRPr>
          </a:p>
        </p:txBody>
      </p:sp>
      <p:sp>
        <p:nvSpPr>
          <p:cNvPr id="10" name="Speech Bubble: Rectangle with Corners Rounded 9">
            <a:extLst>
              <a:ext uri="{FF2B5EF4-FFF2-40B4-BE49-F238E27FC236}">
                <a16:creationId xmlns:a16="http://schemas.microsoft.com/office/drawing/2014/main" id="{69F1A7DF-1A7A-26DC-01C0-EDB50E672FB9}"/>
              </a:ext>
            </a:extLst>
          </p:cNvPr>
          <p:cNvSpPr/>
          <p:nvPr/>
        </p:nvSpPr>
        <p:spPr bwMode="auto">
          <a:xfrm>
            <a:off x="961553" y="3386779"/>
            <a:ext cx="833891" cy="598259"/>
          </a:xfrm>
          <a:prstGeom prst="wedgeRoundRectCallout">
            <a:avLst>
              <a:gd name="adj1" fmla="val 7775"/>
              <a:gd name="adj2" fmla="val -103478"/>
              <a:gd name="adj3" fmla="val 16667"/>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800" b="1" i="0" u="none" strike="noStrike" cap="none" normalizeH="0" baseline="0" dirty="0">
                <a:ln>
                  <a:noFill/>
                </a:ln>
                <a:solidFill>
                  <a:srgbClr val="FF0000"/>
                </a:solidFill>
                <a:effectLst/>
                <a:latin typeface="Montserrat" panose="00000500000000000000" pitchFamily="2" charset="0"/>
              </a:rPr>
              <a:t>Selected Rel-19 SID/WID Approval  </a:t>
            </a:r>
          </a:p>
        </p:txBody>
      </p:sp>
      <p:sp>
        <p:nvSpPr>
          <p:cNvPr id="11" name="Speech Bubble: Rectangle with Corners Rounded 10">
            <a:extLst>
              <a:ext uri="{FF2B5EF4-FFF2-40B4-BE49-F238E27FC236}">
                <a16:creationId xmlns:a16="http://schemas.microsoft.com/office/drawing/2014/main" id="{E888E8FF-C006-92F9-2775-DB62F9223E8A}"/>
              </a:ext>
            </a:extLst>
          </p:cNvPr>
          <p:cNvSpPr/>
          <p:nvPr/>
        </p:nvSpPr>
        <p:spPr bwMode="auto">
          <a:xfrm>
            <a:off x="1848983" y="3386780"/>
            <a:ext cx="833891" cy="580796"/>
          </a:xfrm>
          <a:prstGeom prst="wedgeRoundRectCallout">
            <a:avLst>
              <a:gd name="adj1" fmla="val -26226"/>
              <a:gd name="adj2" fmla="val -105731"/>
              <a:gd name="adj3" fmla="val 16667"/>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800" b="1" i="0" u="none" strike="noStrike" cap="none" normalizeH="0" baseline="0" dirty="0">
                <a:ln>
                  <a:noFill/>
                </a:ln>
                <a:solidFill>
                  <a:srgbClr val="FF0000"/>
                </a:solidFill>
                <a:effectLst/>
                <a:latin typeface="Montserrat" panose="00000500000000000000" pitchFamily="2" charset="0"/>
              </a:rPr>
              <a:t>Rel-19 Final Package Approval  </a:t>
            </a:r>
          </a:p>
        </p:txBody>
      </p:sp>
      <p:sp>
        <p:nvSpPr>
          <p:cNvPr id="12" name="Speech Bubble: Rectangle with Corners Rounded 11">
            <a:extLst>
              <a:ext uri="{FF2B5EF4-FFF2-40B4-BE49-F238E27FC236}">
                <a16:creationId xmlns:a16="http://schemas.microsoft.com/office/drawing/2014/main" id="{362B5600-3BBE-0A29-57B3-C36E2C6CF155}"/>
              </a:ext>
            </a:extLst>
          </p:cNvPr>
          <p:cNvSpPr/>
          <p:nvPr/>
        </p:nvSpPr>
        <p:spPr bwMode="auto">
          <a:xfrm>
            <a:off x="4914899" y="4542727"/>
            <a:ext cx="638177" cy="352685"/>
          </a:xfrm>
          <a:prstGeom prst="wedgeRoundRectCallout">
            <a:avLst>
              <a:gd name="adj1" fmla="val -67449"/>
              <a:gd name="adj2" fmla="val -54946"/>
              <a:gd name="adj3" fmla="val 16667"/>
            </a:avLst>
          </a:prstGeom>
          <a:solidFill>
            <a:srgbClr val="B1D254"/>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800" b="1" i="0" u="none" strike="noStrike" cap="none" normalizeH="0" baseline="0" dirty="0">
                <a:ln>
                  <a:noFill/>
                </a:ln>
                <a:solidFill>
                  <a:srgbClr val="FF0000"/>
                </a:solidFill>
                <a:effectLst/>
                <a:latin typeface="Montserrat" panose="00000500000000000000" pitchFamily="2" charset="0"/>
              </a:rPr>
              <a:t>Stage-2 Freeze</a:t>
            </a:r>
          </a:p>
        </p:txBody>
      </p:sp>
      <p:sp>
        <p:nvSpPr>
          <p:cNvPr id="13" name="Speech Bubble: Rectangle with Corners Rounded 12">
            <a:extLst>
              <a:ext uri="{FF2B5EF4-FFF2-40B4-BE49-F238E27FC236}">
                <a16:creationId xmlns:a16="http://schemas.microsoft.com/office/drawing/2014/main" id="{D81B9598-5E1C-3CFF-49D6-57B82B897EC5}"/>
              </a:ext>
            </a:extLst>
          </p:cNvPr>
          <p:cNvSpPr/>
          <p:nvPr/>
        </p:nvSpPr>
        <p:spPr bwMode="auto">
          <a:xfrm>
            <a:off x="6140451" y="5319584"/>
            <a:ext cx="638177" cy="352685"/>
          </a:xfrm>
          <a:prstGeom prst="wedgeRoundRectCallout">
            <a:avLst>
              <a:gd name="adj1" fmla="val 57464"/>
              <a:gd name="adj2" fmla="val -83754"/>
              <a:gd name="adj3" fmla="val 16667"/>
            </a:avLst>
          </a:prstGeom>
          <a:solidFill>
            <a:srgbClr val="B1D254"/>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800" b="1" i="0" u="none" strike="noStrike" cap="none" normalizeH="0" baseline="0" dirty="0">
                <a:ln>
                  <a:noFill/>
                </a:ln>
                <a:solidFill>
                  <a:srgbClr val="FF0000"/>
                </a:solidFill>
                <a:effectLst/>
                <a:latin typeface="Montserrat" panose="00000500000000000000" pitchFamily="2" charset="0"/>
              </a:rPr>
              <a:t>Stage-3 Freeze</a:t>
            </a:r>
          </a:p>
        </p:txBody>
      </p:sp>
      <p:sp>
        <p:nvSpPr>
          <p:cNvPr id="15" name="Speech Bubble: Rectangle with Corners Rounded 14">
            <a:extLst>
              <a:ext uri="{FF2B5EF4-FFF2-40B4-BE49-F238E27FC236}">
                <a16:creationId xmlns:a16="http://schemas.microsoft.com/office/drawing/2014/main" id="{50D330D1-3616-3EEA-D6FE-9BF649CDB812}"/>
              </a:ext>
            </a:extLst>
          </p:cNvPr>
          <p:cNvSpPr/>
          <p:nvPr/>
        </p:nvSpPr>
        <p:spPr bwMode="auto">
          <a:xfrm>
            <a:off x="7532687" y="5318862"/>
            <a:ext cx="754062" cy="352685"/>
          </a:xfrm>
          <a:prstGeom prst="wedgeRoundRectCallout">
            <a:avLst>
              <a:gd name="adj1" fmla="val -55014"/>
              <a:gd name="adj2" fmla="val -83753"/>
              <a:gd name="adj3" fmla="val 16667"/>
            </a:avLst>
          </a:prstGeom>
          <a:solidFill>
            <a:srgbClr val="B1D254"/>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800" b="1" i="0" u="none" strike="noStrike" cap="none" normalizeH="0" baseline="0" dirty="0">
                <a:ln>
                  <a:noFill/>
                </a:ln>
                <a:solidFill>
                  <a:srgbClr val="FF0000"/>
                </a:solidFill>
                <a:effectLst/>
                <a:latin typeface="Montserrat" panose="00000500000000000000" pitchFamily="2" charset="0"/>
              </a:rPr>
              <a:t>Rel-19 complete</a:t>
            </a:r>
          </a:p>
        </p:txBody>
      </p:sp>
      <p:sp>
        <p:nvSpPr>
          <p:cNvPr id="19" name="Arrow: Left-Right 18">
            <a:extLst>
              <a:ext uri="{FF2B5EF4-FFF2-40B4-BE49-F238E27FC236}">
                <a16:creationId xmlns:a16="http://schemas.microsoft.com/office/drawing/2014/main" id="{D00A5066-7C6B-4E37-3D69-B78CEF330DE7}"/>
              </a:ext>
            </a:extLst>
          </p:cNvPr>
          <p:cNvSpPr/>
          <p:nvPr/>
        </p:nvSpPr>
        <p:spPr bwMode="auto">
          <a:xfrm>
            <a:off x="874241" y="4110893"/>
            <a:ext cx="568326" cy="240604"/>
          </a:xfrm>
          <a:prstGeom prst="leftRightArrow">
            <a:avLst>
              <a:gd name="adj1" fmla="val 69489"/>
              <a:gd name="adj2" fmla="val 50000"/>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700" b="1" i="0" u="none" strike="noStrike" cap="none" normalizeH="0" baseline="0" dirty="0">
                <a:ln>
                  <a:noFill/>
                </a:ln>
                <a:solidFill>
                  <a:schemeClr val="tx1"/>
                </a:solidFill>
                <a:effectLst/>
                <a:latin typeface="Arial" charset="0"/>
              </a:rPr>
              <a:t>MED</a:t>
            </a:r>
          </a:p>
        </p:txBody>
      </p:sp>
      <p:sp>
        <p:nvSpPr>
          <p:cNvPr id="27" name="Speech Bubble: Rectangle with Corners Rounded 26">
            <a:extLst>
              <a:ext uri="{FF2B5EF4-FFF2-40B4-BE49-F238E27FC236}">
                <a16:creationId xmlns:a16="http://schemas.microsoft.com/office/drawing/2014/main" id="{9721862B-0050-CB01-64F3-BCCCD3FFB69B}"/>
              </a:ext>
            </a:extLst>
          </p:cNvPr>
          <p:cNvSpPr/>
          <p:nvPr/>
        </p:nvSpPr>
        <p:spPr bwMode="auto">
          <a:xfrm>
            <a:off x="348216" y="4766896"/>
            <a:ext cx="699989" cy="406917"/>
          </a:xfrm>
          <a:prstGeom prst="wedgeRoundRectCallout">
            <a:avLst>
              <a:gd name="adj1" fmla="val 116232"/>
              <a:gd name="adj2" fmla="val -157679"/>
              <a:gd name="adj3" fmla="val 16667"/>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800" b="1" i="0" u="none" strike="noStrike" cap="none" normalizeH="0" baseline="0" dirty="0">
              <a:ln>
                <a:noFill/>
              </a:ln>
              <a:solidFill>
                <a:srgbClr val="FF0000"/>
              </a:solidFill>
              <a:effectLst/>
              <a:latin typeface="Montserrat" panose="00000500000000000000" pitchFamily="2" charset="0"/>
            </a:endParaRPr>
          </a:p>
        </p:txBody>
      </p:sp>
      <p:sp>
        <p:nvSpPr>
          <p:cNvPr id="26" name="Speech Bubble: Rectangle with Corners Rounded 25">
            <a:extLst>
              <a:ext uri="{FF2B5EF4-FFF2-40B4-BE49-F238E27FC236}">
                <a16:creationId xmlns:a16="http://schemas.microsoft.com/office/drawing/2014/main" id="{6BC6B778-FD1B-083E-016D-49835EB16182}"/>
              </a:ext>
            </a:extLst>
          </p:cNvPr>
          <p:cNvSpPr/>
          <p:nvPr/>
        </p:nvSpPr>
        <p:spPr bwMode="auto">
          <a:xfrm>
            <a:off x="78155" y="4621984"/>
            <a:ext cx="865276" cy="485609"/>
          </a:xfrm>
          <a:prstGeom prst="wedgeRoundRectCallout">
            <a:avLst>
              <a:gd name="adj1" fmla="val 79680"/>
              <a:gd name="adj2" fmla="val -112669"/>
              <a:gd name="adj3" fmla="val 16667"/>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800" b="1" i="0" u="none" strike="noStrike" cap="none" normalizeH="0" baseline="0" dirty="0">
                <a:ln>
                  <a:noFill/>
                </a:ln>
                <a:solidFill>
                  <a:srgbClr val="FF0000"/>
                </a:solidFill>
                <a:effectLst/>
                <a:latin typeface="Montserrat" panose="00000500000000000000" pitchFamily="2" charset="0"/>
              </a:rPr>
              <a:t>Moderated </a:t>
            </a:r>
            <a:r>
              <a:rPr lang="en-US" sz="800" b="1" dirty="0">
                <a:solidFill>
                  <a:srgbClr val="FF0000"/>
                </a:solidFill>
                <a:latin typeface="Montserrat" panose="00000500000000000000" pitchFamily="2" charset="0"/>
              </a:rPr>
              <a:t>E</a:t>
            </a:r>
            <a:r>
              <a:rPr kumimoji="0" lang="en-US" sz="800" b="1" i="0" u="none" strike="noStrike" cap="none" normalizeH="0" baseline="0" dirty="0">
                <a:ln>
                  <a:noFill/>
                </a:ln>
                <a:solidFill>
                  <a:srgbClr val="FF0000"/>
                </a:solidFill>
                <a:effectLst/>
                <a:latin typeface="Montserrat" panose="00000500000000000000" pitchFamily="2" charset="0"/>
              </a:rPr>
              <a:t>mail Discussions </a:t>
            </a:r>
          </a:p>
        </p:txBody>
      </p:sp>
      <p:sp>
        <p:nvSpPr>
          <p:cNvPr id="30" name="Arrow: Left-Right 29">
            <a:extLst>
              <a:ext uri="{FF2B5EF4-FFF2-40B4-BE49-F238E27FC236}">
                <a16:creationId xmlns:a16="http://schemas.microsoft.com/office/drawing/2014/main" id="{1C524DAD-648E-A4A6-9BB1-11232EBF73B8}"/>
              </a:ext>
            </a:extLst>
          </p:cNvPr>
          <p:cNvSpPr/>
          <p:nvPr/>
        </p:nvSpPr>
        <p:spPr bwMode="auto">
          <a:xfrm>
            <a:off x="1448593" y="4105557"/>
            <a:ext cx="568326" cy="240604"/>
          </a:xfrm>
          <a:prstGeom prst="leftRightArrow">
            <a:avLst>
              <a:gd name="adj1" fmla="val 69489"/>
              <a:gd name="adj2" fmla="val 50000"/>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700" b="1" i="0" u="none" strike="noStrike" cap="none" normalizeH="0" baseline="0" dirty="0">
                <a:ln>
                  <a:noFill/>
                </a:ln>
                <a:solidFill>
                  <a:schemeClr val="tx1"/>
                </a:solidFill>
                <a:effectLst/>
                <a:latin typeface="Arial" charset="0"/>
              </a:rPr>
              <a:t>MED</a:t>
            </a:r>
          </a:p>
        </p:txBody>
      </p:sp>
      <p:sp>
        <p:nvSpPr>
          <p:cNvPr id="32" name="Speech Bubble: Rectangle with Corners Rounded 31">
            <a:extLst>
              <a:ext uri="{FF2B5EF4-FFF2-40B4-BE49-F238E27FC236}">
                <a16:creationId xmlns:a16="http://schemas.microsoft.com/office/drawing/2014/main" id="{69986FAA-E337-157A-AFAF-84E8BB75ECFD}"/>
              </a:ext>
            </a:extLst>
          </p:cNvPr>
          <p:cNvSpPr/>
          <p:nvPr/>
        </p:nvSpPr>
        <p:spPr bwMode="auto">
          <a:xfrm>
            <a:off x="1057730" y="5141775"/>
            <a:ext cx="1121907" cy="704621"/>
          </a:xfrm>
          <a:prstGeom prst="wedgeRoundRectCallout">
            <a:avLst>
              <a:gd name="adj1" fmla="val -2471"/>
              <a:gd name="adj2" fmla="val -119530"/>
              <a:gd name="adj3" fmla="val 16667"/>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800" b="1" dirty="0">
                <a:solidFill>
                  <a:srgbClr val="FF0000"/>
                </a:solidFill>
                <a:latin typeface="Montserrat" panose="00000500000000000000" pitchFamily="2" charset="0"/>
              </a:rPr>
              <a:t>WG starts working  on Rel-19 SID/WID approved at SA#101</a:t>
            </a:r>
            <a:endParaRPr kumimoji="0" lang="en-US" sz="800" b="1" i="0" u="none" strike="noStrike" cap="none" normalizeH="0" baseline="0" dirty="0">
              <a:ln>
                <a:noFill/>
              </a:ln>
              <a:solidFill>
                <a:srgbClr val="FF0000"/>
              </a:solidFill>
              <a:effectLst/>
              <a:latin typeface="Montserrat" panose="00000500000000000000" pitchFamily="2" charset="0"/>
            </a:endParaRPr>
          </a:p>
        </p:txBody>
      </p:sp>
      <p:sp>
        <p:nvSpPr>
          <p:cNvPr id="33" name="TextBox 7">
            <a:extLst>
              <a:ext uri="{FF2B5EF4-FFF2-40B4-BE49-F238E27FC236}">
                <a16:creationId xmlns:a16="http://schemas.microsoft.com/office/drawing/2014/main" id="{5DC81E2D-5650-3405-9C8A-260B5676432D}"/>
              </a:ext>
            </a:extLst>
          </p:cNvPr>
          <p:cNvSpPr txBox="1">
            <a:spLocks noChangeArrowheads="1"/>
          </p:cNvSpPr>
          <p:nvPr/>
        </p:nvSpPr>
        <p:spPr bwMode="auto">
          <a:xfrm>
            <a:off x="16772" y="3399645"/>
            <a:ext cx="8509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800" b="1" i="0" u="none" strike="noStrike" cap="none" normalizeH="0" baseline="0" dirty="0">
                <a:ln>
                  <a:noFill/>
                </a:ln>
                <a:solidFill>
                  <a:srgbClr val="FF0000"/>
                </a:solidFill>
                <a:effectLst/>
                <a:latin typeface="Montserrat" panose="00000500000000000000" pitchFamily="2" charset="0"/>
              </a:rPr>
              <a:t>Rel-19 Scope Discussion / Guidance to WG  </a:t>
            </a: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a:t>SA Rel-19 Content Definition steps</a:t>
            </a:r>
          </a:p>
        </p:txBody>
      </p:sp>
      <p:sp>
        <p:nvSpPr>
          <p:cNvPr id="6147" name="Content Placeholder 2"/>
          <p:cNvSpPr>
            <a:spLocks noGrp="1"/>
          </p:cNvSpPr>
          <p:nvPr>
            <p:ph idx="1"/>
          </p:nvPr>
        </p:nvSpPr>
        <p:spPr>
          <a:xfrm>
            <a:off x="488950" y="1443891"/>
            <a:ext cx="8147050" cy="4777155"/>
          </a:xfrm>
        </p:spPr>
        <p:txBody>
          <a:bodyPr/>
          <a:lstStyle/>
          <a:p>
            <a:pPr algn="l">
              <a:buFont typeface="+mj-lt"/>
              <a:buAutoNum type="arabicPeriod"/>
            </a:pPr>
            <a:r>
              <a:rPr lang="en-US" sz="1400" b="1" i="0" dirty="0">
                <a:solidFill>
                  <a:srgbClr val="374151"/>
                </a:solidFill>
                <a:effectLst/>
                <a:latin typeface="Söhne"/>
              </a:rPr>
              <a:t>Discussion and Guidance for Rel-19 Scope</a:t>
            </a:r>
            <a:r>
              <a:rPr lang="en-US" sz="1400" b="0" i="0" dirty="0">
                <a:solidFill>
                  <a:srgbClr val="374151"/>
                </a:solidFill>
                <a:effectLst/>
                <a:latin typeface="Söhne"/>
              </a:rPr>
              <a:t>: The content proposals for Rel-19 will be discussed during the Rel-19 SA Workshop, and overall guidance will be provided to the SA WGs on Rel-19 topics. </a:t>
            </a:r>
          </a:p>
          <a:p>
            <a:pPr lvl="1"/>
            <a:r>
              <a:rPr lang="en-US" sz="1100" b="0" i="0" dirty="0">
                <a:solidFill>
                  <a:srgbClr val="374151"/>
                </a:solidFill>
                <a:effectLst/>
                <a:latin typeface="Söhne"/>
              </a:rPr>
              <a:t>This guidance will include a list of </a:t>
            </a:r>
            <a:r>
              <a:rPr lang="en-US" sz="1100" b="1" i="0" dirty="0">
                <a:solidFill>
                  <a:srgbClr val="374151"/>
                </a:solidFill>
                <a:effectLst/>
                <a:latin typeface="Söhne"/>
              </a:rPr>
              <a:t>core</a:t>
            </a:r>
            <a:r>
              <a:rPr lang="en-US" sz="1100" b="0" i="0" dirty="0">
                <a:solidFill>
                  <a:srgbClr val="374151"/>
                </a:solidFill>
                <a:effectLst/>
                <a:latin typeface="Söhne"/>
              </a:rPr>
              <a:t> and </a:t>
            </a:r>
            <a:r>
              <a:rPr lang="en-US" sz="1100" b="1" i="0" dirty="0">
                <a:solidFill>
                  <a:srgbClr val="374151"/>
                </a:solidFill>
                <a:effectLst/>
                <a:latin typeface="Söhne"/>
              </a:rPr>
              <a:t>miscellaneous</a:t>
            </a:r>
            <a:r>
              <a:rPr lang="en-US" sz="1100" b="0" i="0" dirty="0">
                <a:solidFill>
                  <a:srgbClr val="374151"/>
                </a:solidFill>
                <a:effectLst/>
                <a:latin typeface="Söhne"/>
              </a:rPr>
              <a:t> topics for Rel-19. The core topics have garnered significant interest based on numerous presentations, while the miscellaneous topics have been presented in a limited number of instances. The level of detail is yet to be determined. </a:t>
            </a:r>
          </a:p>
          <a:p>
            <a:pPr lvl="1"/>
            <a:r>
              <a:rPr lang="en-US" sz="1100" b="0" i="0" dirty="0">
                <a:solidFill>
                  <a:srgbClr val="374151"/>
                </a:solidFill>
                <a:effectLst/>
                <a:latin typeface="Söhne"/>
              </a:rPr>
              <a:t>The WG's capacity including Max# of SID/WID and TU budget estimates will be taken into account.</a:t>
            </a:r>
          </a:p>
          <a:p>
            <a:pPr algn="l">
              <a:buFont typeface="+mj-lt"/>
              <a:buAutoNum type="arabicPeriod"/>
            </a:pPr>
            <a:r>
              <a:rPr lang="en-US" sz="1400" b="1" i="0" dirty="0">
                <a:solidFill>
                  <a:srgbClr val="374151"/>
                </a:solidFill>
                <a:effectLst/>
                <a:latin typeface="Söhne"/>
              </a:rPr>
              <a:t>Moderated Email Discussions</a:t>
            </a:r>
            <a:r>
              <a:rPr lang="en-US" sz="1400" b="0" i="0" dirty="0">
                <a:solidFill>
                  <a:srgbClr val="374151"/>
                </a:solidFill>
                <a:effectLst/>
                <a:latin typeface="Söhne"/>
              </a:rPr>
              <a:t>: The Working Group may organize Moderated </a:t>
            </a:r>
            <a:r>
              <a:rPr lang="en-US" sz="1400" dirty="0">
                <a:solidFill>
                  <a:srgbClr val="374151"/>
                </a:solidFill>
                <a:latin typeface="Söhne"/>
              </a:rPr>
              <a:t>E</a:t>
            </a:r>
            <a:r>
              <a:rPr lang="en-US" sz="1400" b="0" i="0" dirty="0">
                <a:solidFill>
                  <a:srgbClr val="374151"/>
                </a:solidFill>
                <a:effectLst/>
                <a:latin typeface="Söhne"/>
              </a:rPr>
              <a:t>mail </a:t>
            </a:r>
            <a:r>
              <a:rPr lang="en-US" sz="1400" dirty="0">
                <a:solidFill>
                  <a:srgbClr val="374151"/>
                </a:solidFill>
                <a:latin typeface="Söhne"/>
              </a:rPr>
              <a:t>D</a:t>
            </a:r>
            <a:r>
              <a:rPr lang="en-US" sz="1400" b="0" i="0" dirty="0">
                <a:solidFill>
                  <a:srgbClr val="374151"/>
                </a:solidFill>
                <a:effectLst/>
                <a:latin typeface="Söhne"/>
              </a:rPr>
              <a:t>iscussions to develop SID/WID details corresponding to the Rel-19 topics identified in the Core/Miscellaneous list. The focus will be on defining technical objectives, work tasks, and estimated budgets for each task. These discussions can occur in either Q3 or Q4 or both.</a:t>
            </a:r>
          </a:p>
          <a:p>
            <a:pPr algn="l">
              <a:buFont typeface="+mj-lt"/>
              <a:buAutoNum type="arabicPeriod"/>
            </a:pPr>
            <a:r>
              <a:rPr lang="en-US" sz="1400" b="1" i="0" dirty="0">
                <a:solidFill>
                  <a:srgbClr val="374151"/>
                </a:solidFill>
                <a:effectLst/>
                <a:latin typeface="Söhne"/>
              </a:rPr>
              <a:t>Approval of Selected Rel-19 SID/WID</a:t>
            </a:r>
            <a:r>
              <a:rPr lang="en-US" sz="1400" b="0" i="0" dirty="0">
                <a:solidFill>
                  <a:srgbClr val="374151"/>
                </a:solidFill>
                <a:effectLst/>
                <a:latin typeface="Söhne"/>
              </a:rPr>
              <a:t>: This marks the first step in the approval process for Rel-19 content. The WG may submit the SID/WID to SA#101 for approval. Ideally, the Rel-19 SID/WID for approval at this step should have no dependencies on RAN. SID/WID for approval should follow the guidance on Rapporteurship (see slide#5). Part of WG capacity will be assigned during the first step approval process.</a:t>
            </a:r>
          </a:p>
          <a:p>
            <a:pPr algn="l">
              <a:buFont typeface="+mj-lt"/>
              <a:buAutoNum type="arabicPeriod"/>
            </a:pPr>
            <a:r>
              <a:rPr lang="en-US" sz="1400" b="1" i="0" dirty="0">
                <a:solidFill>
                  <a:srgbClr val="374151"/>
                </a:solidFill>
                <a:effectLst/>
                <a:latin typeface="Söhne"/>
              </a:rPr>
              <a:t>WG commences Rel-19 SI/WI Work</a:t>
            </a:r>
            <a:r>
              <a:rPr lang="en-US" sz="1400" b="0" i="0" dirty="0">
                <a:solidFill>
                  <a:srgbClr val="374151"/>
                </a:solidFill>
                <a:effectLst/>
                <a:latin typeface="Söhne"/>
              </a:rPr>
              <a:t>: After the approval of the SID/WID at SA#101, the Working Group can start working on the approved SID/WID during their Q4 meetings.</a:t>
            </a:r>
          </a:p>
          <a:p>
            <a:pPr algn="l">
              <a:buFont typeface="+mj-lt"/>
              <a:buAutoNum type="arabicPeriod"/>
            </a:pPr>
            <a:r>
              <a:rPr lang="en-US" sz="1400" b="1" i="0" dirty="0">
                <a:solidFill>
                  <a:srgbClr val="374151"/>
                </a:solidFill>
                <a:effectLst/>
                <a:latin typeface="Söhne"/>
              </a:rPr>
              <a:t>Final Approval of Rel-19 Package</a:t>
            </a:r>
            <a:r>
              <a:rPr lang="en-US" sz="1400" b="0" i="0" dirty="0">
                <a:solidFill>
                  <a:srgbClr val="374151"/>
                </a:solidFill>
                <a:effectLst/>
                <a:latin typeface="Söhne"/>
              </a:rPr>
              <a:t>: This represents the second and final step in the approval process for the Rel-19 content definition. The WG can submit the Rel-19 SID/WID to SA#102 for approval. SID/WID for approval should follow the guidance on Rapporteurship (see slide#5). Further prioritization, if necessary, will be handled based on WG capacity. </a:t>
            </a:r>
          </a:p>
        </p:txBody>
      </p:sp>
    </p:spTree>
    <p:extLst>
      <p:ext uri="{BB962C8B-B14F-4D97-AF65-F5344CB8AC3E}">
        <p14:creationId xmlns:p14="http://schemas.microsoft.com/office/powerpoint/2010/main" val="22863562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a:t>Issues with Rapporteurship</a:t>
            </a:r>
          </a:p>
        </p:txBody>
      </p:sp>
      <p:sp>
        <p:nvSpPr>
          <p:cNvPr id="6147" name="Content Placeholder 2"/>
          <p:cNvSpPr>
            <a:spLocks noGrp="1"/>
          </p:cNvSpPr>
          <p:nvPr>
            <p:ph idx="1"/>
          </p:nvPr>
        </p:nvSpPr>
        <p:spPr>
          <a:xfrm>
            <a:off x="399256" y="1443891"/>
            <a:ext cx="8345488" cy="4949093"/>
          </a:xfrm>
        </p:spPr>
        <p:txBody>
          <a:bodyPr/>
          <a:lstStyle/>
          <a:p>
            <a:pPr eaLnBrk="1" hangingPunct="1">
              <a:defRPr/>
            </a:pPr>
            <a:r>
              <a:rPr lang="en-US" altLang="de-DE" sz="1800" dirty="0"/>
              <a:t>In previous releases, various competing SID</a:t>
            </a:r>
            <a:r>
              <a:rPr lang="en-US" altLang="de-DE" sz="1800"/>
              <a:t>/WID proposals </a:t>
            </a:r>
            <a:r>
              <a:rPr lang="en-US" altLang="de-DE" sz="1800" dirty="0"/>
              <a:t>have been submitted by companies primarily with the intention of obtaining the role of Rapporteur. It has been challenging to reach a consensus on a single proposal because the discussions have been focused on creating a supportive list of companies, rather than prioritizing the technical objectives and scope of the SID/WID.</a:t>
            </a:r>
          </a:p>
          <a:p>
            <a:pPr eaLnBrk="1" hangingPunct="1">
              <a:defRPr/>
            </a:pPr>
            <a:r>
              <a:rPr lang="en-US" altLang="de-DE" sz="1800" dirty="0"/>
              <a:t>Certain companies have obtained multiple Rapporteur roles, which has resulted in an imbalance. In a few instances, one delegate has taken on multiple Rapporteur roles, leading to conflicts and inefficiencies.</a:t>
            </a:r>
          </a:p>
          <a:p>
            <a:pPr eaLnBrk="1" hangingPunct="1">
              <a:defRPr/>
            </a:pPr>
            <a:r>
              <a:rPr lang="en-US" altLang="de-DE" sz="1800" dirty="0"/>
              <a:t>Co-rapporteurship has been assigned based on the number of objectives or work tasks, further contributing to conflicts. It is crucial to clearly define the roles and responsibilities of the Primary and Secondary Rapporteurs.</a:t>
            </a:r>
          </a:p>
          <a:p>
            <a:pPr eaLnBrk="1" hangingPunct="1">
              <a:defRPr/>
            </a:pPr>
            <a:r>
              <a:rPr lang="en-US" altLang="de-DE" sz="1800" dirty="0"/>
              <a:t>The voluntary assignment of Rapporteur roles has resulted in some issues, particularly when the appointed Rapporteur has not received training in 3GPP drafting rules and lacks experience in collaborating with colleagues to build consensus.</a:t>
            </a:r>
            <a:endParaRPr lang="en-GB" altLang="ko-KR" sz="1800" dirty="0"/>
          </a:p>
        </p:txBody>
      </p:sp>
    </p:spTree>
    <p:extLst>
      <p:ext uri="{BB962C8B-B14F-4D97-AF65-F5344CB8AC3E}">
        <p14:creationId xmlns:p14="http://schemas.microsoft.com/office/powerpoint/2010/main" val="1698966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a:t>Rel-19 Rapporteurship Proposals</a:t>
            </a:r>
          </a:p>
        </p:txBody>
      </p:sp>
      <p:sp>
        <p:nvSpPr>
          <p:cNvPr id="6147" name="Content Placeholder 2"/>
          <p:cNvSpPr>
            <a:spLocks noGrp="1"/>
          </p:cNvSpPr>
          <p:nvPr>
            <p:ph idx="1"/>
          </p:nvPr>
        </p:nvSpPr>
        <p:spPr>
          <a:xfrm>
            <a:off x="399256" y="1371600"/>
            <a:ext cx="8345488" cy="4949093"/>
          </a:xfrm>
        </p:spPr>
        <p:txBody>
          <a:bodyPr/>
          <a:lstStyle/>
          <a:p>
            <a:pPr algn="l">
              <a:buFont typeface="+mj-lt"/>
              <a:buAutoNum type="arabicPeriod"/>
            </a:pPr>
            <a:r>
              <a:rPr lang="en-US" sz="1600" dirty="0">
                <a:solidFill>
                  <a:srgbClr val="374151"/>
                </a:solidFill>
                <a:latin typeface="Söhne"/>
              </a:rPr>
              <a:t>For Rel-19 SI/WI, a company should be limited to have maximum of one Rapporteur position. </a:t>
            </a:r>
          </a:p>
          <a:p>
            <a:pPr marL="685800" lvl="2" indent="0">
              <a:buNone/>
            </a:pPr>
            <a:r>
              <a:rPr lang="en-US" sz="1400" b="0" i="0" dirty="0">
                <a:solidFill>
                  <a:srgbClr val="343541"/>
                </a:solidFill>
                <a:effectLst/>
                <a:latin typeface="Söhne"/>
              </a:rPr>
              <a:t>NOTE: This doesn‘t apply to TEI-19 mini WIDs.</a:t>
            </a:r>
            <a:endParaRPr lang="en-US" sz="4000" b="0" i="0" dirty="0">
              <a:solidFill>
                <a:srgbClr val="374151"/>
              </a:solidFill>
              <a:effectLst/>
              <a:latin typeface="Söhne"/>
            </a:endParaRPr>
          </a:p>
          <a:p>
            <a:pPr algn="l">
              <a:buFont typeface="+mj-lt"/>
              <a:buAutoNum type="arabicPeriod"/>
            </a:pPr>
            <a:r>
              <a:rPr lang="en-US" sz="1600" b="0" i="0" dirty="0">
                <a:solidFill>
                  <a:srgbClr val="374151"/>
                </a:solidFill>
                <a:effectLst/>
                <a:latin typeface="Söhne"/>
              </a:rPr>
              <a:t>A Delegate should not hold multiple Rapporteur positions in a WG.</a:t>
            </a:r>
          </a:p>
          <a:p>
            <a:pPr algn="l">
              <a:buFont typeface="+mj-lt"/>
              <a:buAutoNum type="arabicPeriod"/>
            </a:pPr>
            <a:r>
              <a:rPr lang="en-US" sz="1600" b="0" i="0" dirty="0">
                <a:solidFill>
                  <a:srgbClr val="374151"/>
                </a:solidFill>
                <a:effectLst/>
                <a:latin typeface="Söhne"/>
              </a:rPr>
              <a:t>A single Rapporteur should be assigned for each SI/WI, unless additional Rapporteur is absolutely necessary to manage the workload effectively. If multiple Rapporteurs are required, the following principles should be applied:</a:t>
            </a:r>
          </a:p>
          <a:p>
            <a:pPr lvl="1"/>
            <a:r>
              <a:rPr lang="en-US" sz="1400" b="0" i="0" dirty="0">
                <a:solidFill>
                  <a:srgbClr val="374151"/>
                </a:solidFill>
                <a:effectLst/>
                <a:latin typeface="Söhne"/>
              </a:rPr>
              <a:t>The SI/WI should not have more than two Rapporteurs.</a:t>
            </a:r>
          </a:p>
          <a:p>
            <a:pPr lvl="1"/>
            <a:r>
              <a:rPr lang="en-US" sz="1400" b="0" i="0" dirty="0">
                <a:solidFill>
                  <a:srgbClr val="374151"/>
                </a:solidFill>
                <a:effectLst/>
                <a:latin typeface="Söhne"/>
              </a:rPr>
              <a:t>The two Rapporteurs should be designated as the Primary and Secondary Rapporteur.</a:t>
            </a:r>
          </a:p>
          <a:p>
            <a:pPr lvl="1"/>
            <a:r>
              <a:rPr lang="en-US" sz="1400" b="0" i="0" dirty="0">
                <a:solidFill>
                  <a:srgbClr val="374151"/>
                </a:solidFill>
                <a:effectLst/>
                <a:latin typeface="Söhne"/>
              </a:rPr>
              <a:t>The Primary Rapporteur will have overall responsibility for arranging conference calls, providing status reports, and serving as the main point of contact for other officials and Rapporteurs.</a:t>
            </a:r>
          </a:p>
          <a:p>
            <a:pPr lvl="1"/>
            <a:r>
              <a:rPr lang="en-US" sz="1400" b="0" i="0" dirty="0">
                <a:solidFill>
                  <a:srgbClr val="374151"/>
                </a:solidFill>
                <a:effectLst/>
                <a:latin typeface="Söhne"/>
              </a:rPr>
              <a:t>The Secondary Rapporteurs will be responsible for editing related TR/TS documents and serving as a backup for the Primary Rapporteur.</a:t>
            </a:r>
          </a:p>
          <a:p>
            <a:pPr lvl="1"/>
            <a:r>
              <a:rPr lang="en-US" sz="1400" dirty="0">
                <a:solidFill>
                  <a:srgbClr val="374151"/>
                </a:solidFill>
                <a:latin typeface="Söhne"/>
              </a:rPr>
              <a:t>During the transition of SI to WI (normative phase), the Primary and Secondary Rapporteurs may switch their roles.</a:t>
            </a:r>
          </a:p>
          <a:p>
            <a:pPr algn="l">
              <a:buFont typeface="+mj-lt"/>
              <a:buAutoNum type="arabicPeriod"/>
            </a:pPr>
            <a:r>
              <a:rPr lang="en-US" sz="1600" b="0" i="0" dirty="0">
                <a:solidFill>
                  <a:srgbClr val="374151"/>
                </a:solidFill>
                <a:effectLst/>
                <a:latin typeface="Söhne"/>
              </a:rPr>
              <a:t>A Moderator should be assigned to lead technical discussions on SI/WI, focusing on technical objectives, work tasks, and TU budget estimates. The WG should submit the SI/WI for approval to the TSG SA without specifying any Rapporteur's name in the SID/WID document. The assignment of Rapporteurs can be decided during the SID/WID approval at TSG SA meeting.</a:t>
            </a:r>
          </a:p>
        </p:txBody>
      </p:sp>
    </p:spTree>
    <p:extLst>
      <p:ext uri="{BB962C8B-B14F-4D97-AF65-F5344CB8AC3E}">
        <p14:creationId xmlns:p14="http://schemas.microsoft.com/office/powerpoint/2010/main" val="4719711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A07DB2E9-956B-42FA-992B-0F25E0DCD4B4}"/>
              </a:ext>
            </a:extLst>
          </p:cNvPr>
          <p:cNvSpPr>
            <a:spLocks noGrp="1"/>
          </p:cNvSpPr>
          <p:nvPr>
            <p:ph type="ctrTitle"/>
          </p:nvPr>
        </p:nvSpPr>
        <p:spPr>
          <a:xfrm>
            <a:off x="17463" y="2928939"/>
            <a:ext cx="7772400" cy="1101725"/>
          </a:xfrm>
        </p:spPr>
        <p:txBody>
          <a:bodyPr/>
          <a:lstStyle/>
          <a:p>
            <a:pPr>
              <a:defRPr/>
            </a:pPr>
            <a:r>
              <a:rPr lang="en-US" altLang="en-US" sz="3600" b="1" i="1" kern="120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Thank You</a:t>
            </a:r>
            <a:r>
              <a:rPr lang="hu-HU" altLang="en-US" sz="3600" b="1" i="1" kern="120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 </a:t>
            </a:r>
            <a:r>
              <a:rPr lang="en-US" altLang="en-US" sz="3600" b="1" i="1" kern="120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a:t>
            </a:r>
          </a:p>
        </p:txBody>
      </p:sp>
      <p:sp>
        <p:nvSpPr>
          <p:cNvPr id="25603" name="TextBox 3">
            <a:extLst>
              <a:ext uri="{FF2B5EF4-FFF2-40B4-BE49-F238E27FC236}">
                <a16:creationId xmlns:a16="http://schemas.microsoft.com/office/drawing/2014/main" id="{C81CFAF6-584D-40E6-B75F-1F3A4ABF4AE1}"/>
              </a:ext>
            </a:extLst>
          </p:cNvPr>
          <p:cNvSpPr txBox="1">
            <a:spLocks noChangeArrowheads="1"/>
          </p:cNvSpPr>
          <p:nvPr/>
        </p:nvSpPr>
        <p:spPr bwMode="auto">
          <a:xfrm>
            <a:off x="6975475" y="4514850"/>
            <a:ext cx="148790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US" altLang="en-US" sz="1000" b="1" u="sng" dirty="0" err="1">
                <a:latin typeface="Arial" panose="020B0604020202020204" pitchFamily="34" charset="0"/>
              </a:rPr>
              <a:t>Puneet</a:t>
            </a:r>
            <a:r>
              <a:rPr lang="en-US" altLang="en-US" sz="1000" b="1" u="sng" dirty="0">
                <a:latin typeface="Arial" panose="020B0604020202020204" pitchFamily="34" charset="0"/>
              </a:rPr>
              <a:t> Jain</a:t>
            </a:r>
          </a:p>
          <a:p>
            <a:pPr>
              <a:spcBef>
                <a:spcPct val="0"/>
              </a:spcBef>
              <a:buFontTx/>
              <a:buNone/>
            </a:pPr>
            <a:r>
              <a:rPr lang="en-US" altLang="en-US" sz="1000" dirty="0">
                <a:latin typeface="Arial" panose="020B0604020202020204" pitchFamily="34" charset="0"/>
              </a:rPr>
              <a:t>Chair of 3GPP SA</a:t>
            </a:r>
          </a:p>
          <a:p>
            <a:pPr>
              <a:spcBef>
                <a:spcPct val="0"/>
              </a:spcBef>
              <a:buFontTx/>
              <a:buNone/>
            </a:pPr>
            <a:r>
              <a:rPr lang="en-US" altLang="en-US" sz="1000" dirty="0">
                <a:latin typeface="Arial" panose="020B0604020202020204" pitchFamily="34" charset="0"/>
                <a:hlinkClick r:id="rId3"/>
              </a:rPr>
              <a:t>puneet.jain@intel.com</a:t>
            </a:r>
            <a:endParaRPr lang="en-US" altLang="en-US" sz="1000" dirty="0">
              <a:latin typeface="Arial" panose="020B0604020202020204" pitchFamily="34" charset="0"/>
            </a:endParaRPr>
          </a:p>
          <a:p>
            <a:pPr>
              <a:spcBef>
                <a:spcPct val="0"/>
              </a:spcBef>
              <a:buFontTx/>
              <a:buNone/>
            </a:pPr>
            <a:r>
              <a:rPr lang="en-US" altLang="en-US" sz="1000" dirty="0">
                <a:latin typeface="Arial" panose="020B0604020202020204" pitchFamily="34" charset="0"/>
                <a:hlinkClick r:id="rId4"/>
              </a:rPr>
              <a:t>www.3gpp.org</a:t>
            </a:r>
            <a:endParaRPr lang="en-US" altLang="en-US" sz="1000" dirty="0">
              <a:latin typeface="Arial" panose="020B0604020202020204" pitchFamily="34" charset="0"/>
            </a:endParaRPr>
          </a:p>
        </p:txBody>
      </p:sp>
      <p:pic>
        <p:nvPicPr>
          <p:cNvPr id="25604" name="Picture 8" descr="webpage.jpg">
            <a:extLst>
              <a:ext uri="{FF2B5EF4-FFF2-40B4-BE49-F238E27FC236}">
                <a16:creationId xmlns:a16="http://schemas.microsoft.com/office/drawing/2014/main" id="{DD34EB73-2A95-4CEC-9870-5F6C19292BD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532564" y="2444750"/>
            <a:ext cx="2408237" cy="191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1404</TotalTime>
  <Words>980</Words>
  <Application>Microsoft Office PowerPoint</Application>
  <PresentationFormat>On-screen Show (4:3)</PresentationFormat>
  <Paragraphs>87</Paragraphs>
  <Slides>6</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vt:i4>
      </vt:variant>
    </vt:vector>
  </HeadingPairs>
  <TitlesOfParts>
    <vt:vector size="13" baseType="lpstr">
      <vt:lpstr>Arial</vt:lpstr>
      <vt:lpstr>Arial </vt:lpstr>
      <vt:lpstr>Calibri</vt:lpstr>
      <vt:lpstr>Montserrat</vt:lpstr>
      <vt:lpstr>Söhne</vt:lpstr>
      <vt:lpstr>Times New Roman</vt:lpstr>
      <vt:lpstr>Office Theme</vt:lpstr>
      <vt:lpstr>PowerPoint Presentation</vt:lpstr>
      <vt:lpstr>Rel-19 Content Definition Process</vt:lpstr>
      <vt:lpstr>SA Rel-19 Content Definition steps</vt:lpstr>
      <vt:lpstr>Issues with Rapporteurship</vt:lpstr>
      <vt:lpstr>Rel-19 Rapporteurship Proposals</vt:lpstr>
      <vt:lpstr>Thank You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Jain, Puneet</cp:lastModifiedBy>
  <cp:revision>95</cp:revision>
  <dcterms:created xsi:type="dcterms:W3CDTF">2008-08-30T09:32:10Z</dcterms:created>
  <dcterms:modified xsi:type="dcterms:W3CDTF">2023-06-07T23:14:05Z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d71424e4-2b5e-4ef9-a35e-e093f5c635c8</vt:lpwstr>
  </property>
  <property fmtid="{D5CDD505-2E9C-101B-9397-08002B2CF9AE}" pid="7" name="CTP_TimeStamp">
    <vt:lpwstr>2020-06-24 16:05:50Z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ies>
</file>